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  <p:sldMasterId id="2147483660" r:id="rId6"/>
  </p:sldMasterIdLst>
  <p:notesMasterIdLst>
    <p:notesMasterId r:id="rId28"/>
  </p:notesMasterIdLst>
  <p:sldIdLst>
    <p:sldId id="258" r:id="rId7"/>
    <p:sldId id="260" r:id="rId8"/>
    <p:sldId id="261" r:id="rId9"/>
    <p:sldId id="262" r:id="rId10"/>
    <p:sldId id="264" r:id="rId11"/>
    <p:sldId id="263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80" r:id="rId20"/>
    <p:sldId id="273" r:id="rId21"/>
    <p:sldId id="275" r:id="rId22"/>
    <p:sldId id="274" r:id="rId23"/>
    <p:sldId id="281" r:id="rId24"/>
    <p:sldId id="277" r:id="rId25"/>
    <p:sldId id="278" r:id="rId26"/>
    <p:sldId id="279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981D"/>
    <a:srgbClr val="E7E6E6"/>
    <a:srgbClr val="6B83AF"/>
    <a:srgbClr val="009491"/>
    <a:srgbClr val="404040"/>
    <a:srgbClr val="65AF6A"/>
    <a:srgbClr val="01ED3F"/>
    <a:srgbClr val="9C5932"/>
    <a:srgbClr val="B43A2A"/>
    <a:srgbClr val="2A2A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浅色样式 3 - 强调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301" autoAdjust="0"/>
  </p:normalViewPr>
  <p:slideViewPr>
    <p:cSldViewPr snapToGrid="0">
      <p:cViewPr varScale="1">
        <p:scale>
          <a:sx n="86" d="100"/>
          <a:sy n="86" d="100"/>
        </p:scale>
        <p:origin x="53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D82CC-79C7-4245-99A6-609AA010140A}" type="datetimeFigureOut">
              <a:rPr lang="zh-CN" altLang="en-US" smtClean="0"/>
              <a:t>2020/4/22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E12E2-D3E6-432E-B236-FD68881575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5398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44935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88675-E290-45E9-B9F4-5A37091722C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59478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88675-E290-45E9-B9F4-5A37091722C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41440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88675-E290-45E9-B9F4-5A37091722C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13671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E12E2-D3E6-432E-B236-FD688815756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58660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E12E2-D3E6-432E-B236-FD688815756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29505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88675-E290-45E9-B9F4-5A37091722C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715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E12E2-D3E6-432E-B236-FD688815756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7838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E12E2-D3E6-432E-B236-FD688815756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9490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E12E2-D3E6-432E-B236-FD688815756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01008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88675-E290-45E9-B9F4-5A37091722C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934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E12E2-D3E6-432E-B236-FD688815756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94790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88675-E290-45E9-B9F4-5A37091722C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43112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88675-E290-45E9-B9F4-5A37091722C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089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747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E12E2-D3E6-432E-B236-FD688815756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0564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5C54B1-045F-43B3-BA26-8CCA5E81C2F6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7586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046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E12E2-D3E6-432E-B236-FD688815756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336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3646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E12E2-D3E6-432E-B236-FD688815756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571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467C1-0D55-4549-9AC3-BBF8947E896F}" type="datetimeFigureOut">
              <a:rPr lang="zh-CN" altLang="en-US" smtClean="0"/>
              <a:t>2020/4/22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EC38C-D34C-4BA6-8414-66D699E429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118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467C1-0D55-4549-9AC3-BBF8947E896F}" type="datetimeFigureOut">
              <a:rPr lang="zh-CN" altLang="en-US" smtClean="0"/>
              <a:t>2020/4/22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EC38C-D34C-4BA6-8414-66D699E429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010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467C1-0D55-4549-9AC3-BBF8947E896F}" type="datetimeFigureOut">
              <a:rPr lang="zh-CN" altLang="en-US" smtClean="0"/>
              <a:t>2020/4/22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EC38C-D34C-4BA6-8414-66D699E429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6797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8018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14:gallery dir="l"/>
      </p:transition>
    </mc:Choice>
    <mc:Fallback xmlns="">
      <p:transition spd="slow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AD8240-3148-4746-BA4B-7B32B016B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1CC32A-496B-42D5-8EC6-30D10EB5C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F25E7C-B1D9-4999-8D1F-ED84C4EE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2020/4/22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8A7BBD-E847-449A-AA53-B3DBD3F5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910074-A50B-4F6C-9D3A-997C1681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0712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2123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467C1-0D55-4549-9AC3-BBF8947E896F}" type="datetimeFigureOut">
              <a:rPr lang="zh-CN" altLang="en-US" smtClean="0"/>
              <a:t>2020/4/22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EC38C-D34C-4BA6-8414-66D699E429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1468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467C1-0D55-4549-9AC3-BBF8947E896F}" type="datetimeFigureOut">
              <a:rPr lang="zh-CN" altLang="en-US" smtClean="0"/>
              <a:t>2020/4/22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EC38C-D34C-4BA6-8414-66D699E429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3143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467C1-0D55-4549-9AC3-BBF8947E896F}" type="datetimeFigureOut">
              <a:rPr lang="zh-CN" altLang="en-US" smtClean="0"/>
              <a:t>2020/4/22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EC38C-D34C-4BA6-8414-66D699E429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6240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467C1-0D55-4549-9AC3-BBF8947E896F}" type="datetimeFigureOut">
              <a:rPr lang="zh-CN" altLang="en-US" smtClean="0"/>
              <a:t>2020/4/22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EC38C-D34C-4BA6-8414-66D699E429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4382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467C1-0D55-4549-9AC3-BBF8947E896F}" type="datetimeFigureOut">
              <a:rPr lang="zh-CN" altLang="en-US" smtClean="0"/>
              <a:t>2020/4/22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EC38C-D34C-4BA6-8414-66D699E429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1346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467C1-0D55-4549-9AC3-BBF8947E896F}" type="datetimeFigureOut">
              <a:rPr lang="zh-CN" altLang="en-US" smtClean="0"/>
              <a:t>2020/4/22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EC38C-D34C-4BA6-8414-66D699E429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9035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467C1-0D55-4549-9AC3-BBF8947E896F}" type="datetimeFigureOut">
              <a:rPr lang="zh-CN" altLang="en-US" smtClean="0"/>
              <a:t>2020/4/22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EC38C-D34C-4BA6-8414-66D699E429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6018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467C1-0D55-4549-9AC3-BBF8947E896F}" type="datetimeFigureOut">
              <a:rPr lang="zh-CN" altLang="en-US" smtClean="0"/>
              <a:t>2020/4/22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EC38C-D34C-4BA6-8414-66D699E429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364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467C1-0D55-4549-9AC3-BBF8947E896F}" type="datetimeFigureOut">
              <a:rPr lang="zh-CN" altLang="en-US" smtClean="0"/>
              <a:t>2020/4/22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EC38C-D34C-4BA6-8414-66D699E429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94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2020/4/22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951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14:gallery dir="l"/>
      </p:transition>
    </mc:Choice>
    <mc:Fallback xmlns="">
      <p:transition spd="slow" advTm="100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11" Type="http://schemas.openxmlformats.org/officeDocument/2006/relationships/image" Target="../media/image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4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jpg"/><Relationship Id="rId9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74.png"/><Relationship Id="rId3" Type="http://schemas.openxmlformats.org/officeDocument/2006/relationships/image" Target="../media/image7.jpg"/><Relationship Id="rId7" Type="http://schemas.openxmlformats.org/officeDocument/2006/relationships/image" Target="../media/image81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8.png"/><Relationship Id="rId15" Type="http://schemas.openxmlformats.org/officeDocument/2006/relationships/image" Target="../media/image87.png"/><Relationship Id="rId10" Type="http://schemas.openxmlformats.org/officeDocument/2006/relationships/image" Target="../media/image84.png"/><Relationship Id="rId4" Type="http://schemas.openxmlformats.org/officeDocument/2006/relationships/image" Target="../media/image79.png"/><Relationship Id="rId9" Type="http://schemas.openxmlformats.org/officeDocument/2006/relationships/image" Target="../media/image83.png"/><Relationship Id="rId14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76.png"/><Relationship Id="rId3" Type="http://schemas.openxmlformats.org/officeDocument/2006/relationships/image" Target="../media/image88.jpeg"/><Relationship Id="rId7" Type="http://schemas.openxmlformats.org/officeDocument/2006/relationships/image" Target="../media/image91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6.wdp"/><Relationship Id="rId11" Type="http://schemas.openxmlformats.org/officeDocument/2006/relationships/image" Target="../media/image94.png"/><Relationship Id="rId5" Type="http://schemas.openxmlformats.org/officeDocument/2006/relationships/image" Target="../media/image90.png"/><Relationship Id="rId10" Type="http://schemas.openxmlformats.org/officeDocument/2006/relationships/image" Target="../media/image80.png"/><Relationship Id="rId4" Type="http://schemas.openxmlformats.org/officeDocument/2006/relationships/image" Target="../media/image89.png"/><Relationship Id="rId9" Type="http://schemas.openxmlformats.org/officeDocument/2006/relationships/image" Target="../media/image93.png"/><Relationship Id="rId14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3" Type="http://schemas.openxmlformats.org/officeDocument/2006/relationships/image" Target="../media/image98.jpe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17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1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5" Type="http://schemas.openxmlformats.org/officeDocument/2006/relationships/image" Target="../media/image11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Relationship Id="rId14" Type="http://schemas.openxmlformats.org/officeDocument/2006/relationships/image" Target="../media/image10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emf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10" Type="http://schemas.openxmlformats.org/officeDocument/2006/relationships/image" Target="../media/image4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35.png"/><Relationship Id="rId10" Type="http://schemas.openxmlformats.org/officeDocument/2006/relationships/image" Target="../media/image4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.pn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eg"/><Relationship Id="rId11" Type="http://schemas.openxmlformats.org/officeDocument/2006/relationships/image" Target="../media/image44.png"/><Relationship Id="rId5" Type="http://schemas.openxmlformats.org/officeDocument/2006/relationships/image" Target="../media/image40.jpeg"/><Relationship Id="rId10" Type="http://schemas.openxmlformats.org/officeDocument/2006/relationships/image" Target="../media/image43.png"/><Relationship Id="rId4" Type="http://schemas.openxmlformats.org/officeDocument/2006/relationships/image" Target="../media/image39.jpe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/>
          <a:srcRect l="12373" r="16123"/>
          <a:stretch/>
        </p:blipFill>
        <p:spPr>
          <a:xfrm>
            <a:off x="0" y="0"/>
            <a:ext cx="7624689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684645" y="188"/>
            <a:ext cx="4507355" cy="6863974"/>
          </a:xfrm>
          <a:prstGeom prst="rect">
            <a:avLst/>
          </a:prstGeom>
          <a:solidFill>
            <a:srgbClr val="2A2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9" name="Freeform 9"/>
          <p:cNvSpPr>
            <a:spLocks/>
          </p:cNvSpPr>
          <p:nvPr/>
        </p:nvSpPr>
        <p:spPr bwMode="auto">
          <a:xfrm>
            <a:off x="6868542" y="2512534"/>
            <a:ext cx="601100" cy="596867"/>
          </a:xfrm>
          <a:custGeom>
            <a:avLst/>
            <a:gdLst>
              <a:gd name="T0" fmla="*/ 143 w 284"/>
              <a:gd name="T1" fmla="*/ 0 h 282"/>
              <a:gd name="T2" fmla="*/ 284 w 284"/>
              <a:gd name="T3" fmla="*/ 141 h 282"/>
              <a:gd name="T4" fmla="*/ 143 w 284"/>
              <a:gd name="T5" fmla="*/ 282 h 282"/>
              <a:gd name="T6" fmla="*/ 0 w 284"/>
              <a:gd name="T7" fmla="*/ 141 h 282"/>
              <a:gd name="T8" fmla="*/ 143 w 284"/>
              <a:gd name="T9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4" h="282">
                <a:moveTo>
                  <a:pt x="143" y="0"/>
                </a:moveTo>
                <a:lnTo>
                  <a:pt x="284" y="141"/>
                </a:lnTo>
                <a:lnTo>
                  <a:pt x="143" y="282"/>
                </a:lnTo>
                <a:lnTo>
                  <a:pt x="0" y="141"/>
                </a:lnTo>
                <a:lnTo>
                  <a:pt x="143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13" tIns="60956" rIns="121913" bIns="60956" numCol="1" anchor="t" anchorCtr="0" compatLnSpc="1">
            <a:prstTxWarp prst="textNoShape">
              <a:avLst/>
            </a:prstTxWarp>
          </a:bodyPr>
          <a:lstStyle/>
          <a:p>
            <a:endParaRPr lang="zh-CN" altLang="en-US" sz="1707"/>
          </a:p>
        </p:txBody>
      </p:sp>
      <p:sp>
        <p:nvSpPr>
          <p:cNvPr id="15" name="文本框 14"/>
          <p:cNvSpPr txBox="1"/>
          <p:nvPr/>
        </p:nvSpPr>
        <p:spPr>
          <a:xfrm>
            <a:off x="8148237" y="1819480"/>
            <a:ext cx="382336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9600" dirty="0">
                <a:solidFill>
                  <a:srgbClr val="6B83AF"/>
                </a:solidFill>
                <a:latin typeface="Impact" panose="020B0806030902050204" pitchFamily="34" charset="0"/>
                <a:ea typeface="Cambria Math" panose="02040503050406030204" pitchFamily="18" charset="0"/>
              </a:rPr>
              <a:t>RADAR</a:t>
            </a:r>
          </a:p>
          <a:p>
            <a:endParaRPr lang="en-US" altLang="zh-CN" sz="3200" dirty="0">
              <a:solidFill>
                <a:schemeClr val="bg1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r>
              <a:rPr lang="el-GR" altLang="zh-CN" sz="3200" b="1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Λύση περιμετρικής προστασίας</a:t>
            </a:r>
            <a:endParaRPr lang="en-US" altLang="zh-CN" sz="3200" b="1" dirty="0">
              <a:solidFill>
                <a:schemeClr val="bg1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28" name="任意多边形 27"/>
          <p:cNvSpPr/>
          <p:nvPr/>
        </p:nvSpPr>
        <p:spPr>
          <a:xfrm rot="5400000">
            <a:off x="1873055" y="1052572"/>
            <a:ext cx="6864162" cy="4759018"/>
          </a:xfrm>
          <a:custGeom>
            <a:avLst/>
            <a:gdLst>
              <a:gd name="connsiteX0" fmla="*/ 0 w 5173674"/>
              <a:gd name="connsiteY0" fmla="*/ 0 h 4572000"/>
              <a:gd name="connsiteX1" fmla="*/ 5173674 w 5173674"/>
              <a:gd name="connsiteY1" fmla="*/ 0 h 4572000"/>
              <a:gd name="connsiteX2" fmla="*/ 5173674 w 5173674"/>
              <a:gd name="connsiteY2" fmla="*/ 4572000 h 4572000"/>
              <a:gd name="connsiteX3" fmla="*/ 5173672 w 5173674"/>
              <a:gd name="connsiteY3" fmla="*/ 4572000 h 4572000"/>
              <a:gd name="connsiteX4" fmla="*/ 2586837 w 5173674"/>
              <a:gd name="connsiteY4" fmla="*/ 1175657 h 4572000"/>
              <a:gd name="connsiteX5" fmla="*/ 1 w 5173674"/>
              <a:gd name="connsiteY5" fmla="*/ 4572000 h 4572000"/>
              <a:gd name="connsiteX6" fmla="*/ 0 w 5173674"/>
              <a:gd name="connsiteY6" fmla="*/ 4572000 h 4572000"/>
              <a:gd name="connsiteX7" fmla="*/ 0 w 5173674"/>
              <a:gd name="connsiteY7" fmla="*/ 0 h 4572000"/>
              <a:gd name="connsiteX0" fmla="*/ 0 w 5173674"/>
              <a:gd name="connsiteY0" fmla="*/ 0 h 4572000"/>
              <a:gd name="connsiteX1" fmla="*/ 5173674 w 5173674"/>
              <a:gd name="connsiteY1" fmla="*/ 0 h 4572000"/>
              <a:gd name="connsiteX2" fmla="*/ 5173674 w 5173674"/>
              <a:gd name="connsiteY2" fmla="*/ 4572000 h 4572000"/>
              <a:gd name="connsiteX3" fmla="*/ 5173672 w 5173674"/>
              <a:gd name="connsiteY3" fmla="*/ 4572000 h 4572000"/>
              <a:gd name="connsiteX4" fmla="*/ 2618646 w 5173674"/>
              <a:gd name="connsiteY4" fmla="*/ 1472984 h 4572000"/>
              <a:gd name="connsiteX5" fmla="*/ 1 w 5173674"/>
              <a:gd name="connsiteY5" fmla="*/ 4572000 h 4572000"/>
              <a:gd name="connsiteX6" fmla="*/ 0 w 5173674"/>
              <a:gd name="connsiteY6" fmla="*/ 4572000 h 4572000"/>
              <a:gd name="connsiteX7" fmla="*/ 0 w 5173674"/>
              <a:gd name="connsiteY7" fmla="*/ 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73674" h="4572000">
                <a:moveTo>
                  <a:pt x="0" y="0"/>
                </a:moveTo>
                <a:lnTo>
                  <a:pt x="5173674" y="0"/>
                </a:lnTo>
                <a:lnTo>
                  <a:pt x="5173674" y="4572000"/>
                </a:lnTo>
                <a:lnTo>
                  <a:pt x="5173672" y="4572000"/>
                </a:lnTo>
                <a:lnTo>
                  <a:pt x="2618646" y="1472984"/>
                </a:lnTo>
                <a:lnTo>
                  <a:pt x="1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Freeform 8"/>
          <p:cNvSpPr>
            <a:spLocks/>
          </p:cNvSpPr>
          <p:nvPr/>
        </p:nvSpPr>
        <p:spPr bwMode="auto">
          <a:xfrm>
            <a:off x="5546651" y="1994731"/>
            <a:ext cx="1350359" cy="1348243"/>
          </a:xfrm>
          <a:custGeom>
            <a:avLst/>
            <a:gdLst>
              <a:gd name="T0" fmla="*/ 319 w 638"/>
              <a:gd name="T1" fmla="*/ 0 h 637"/>
              <a:gd name="T2" fmla="*/ 638 w 638"/>
              <a:gd name="T3" fmla="*/ 319 h 637"/>
              <a:gd name="T4" fmla="*/ 319 w 638"/>
              <a:gd name="T5" fmla="*/ 637 h 637"/>
              <a:gd name="T6" fmla="*/ 0 w 638"/>
              <a:gd name="T7" fmla="*/ 319 h 637"/>
              <a:gd name="T8" fmla="*/ 319 w 638"/>
              <a:gd name="T9" fmla="*/ 0 h 6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8" h="637">
                <a:moveTo>
                  <a:pt x="319" y="0"/>
                </a:moveTo>
                <a:lnTo>
                  <a:pt x="638" y="319"/>
                </a:lnTo>
                <a:lnTo>
                  <a:pt x="319" y="637"/>
                </a:lnTo>
                <a:lnTo>
                  <a:pt x="0" y="319"/>
                </a:lnTo>
                <a:lnTo>
                  <a:pt x="319" y="0"/>
                </a:lnTo>
                <a:close/>
              </a:path>
            </a:pathLst>
          </a:custGeom>
          <a:solidFill>
            <a:srgbClr val="2A2A2A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13" tIns="60956" rIns="121913" bIns="60956" numCol="1" anchor="t" anchorCtr="0" compatLnSpc="1">
            <a:prstTxWarp prst="textNoShape">
              <a:avLst/>
            </a:prstTxWarp>
          </a:bodyPr>
          <a:lstStyle/>
          <a:p>
            <a:endParaRPr lang="zh-CN" altLang="en-US" sz="1707"/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4918486" y="3576548"/>
            <a:ext cx="2606691" cy="2600466"/>
          </a:xfrm>
          <a:custGeom>
            <a:avLst/>
            <a:gdLst>
              <a:gd name="T0" fmla="*/ 627 w 1256"/>
              <a:gd name="T1" fmla="*/ 0 h 1253"/>
              <a:gd name="T2" fmla="*/ 1256 w 1256"/>
              <a:gd name="T3" fmla="*/ 626 h 1253"/>
              <a:gd name="T4" fmla="*/ 627 w 1256"/>
              <a:gd name="T5" fmla="*/ 1253 h 1253"/>
              <a:gd name="T6" fmla="*/ 0 w 1256"/>
              <a:gd name="T7" fmla="*/ 626 h 1253"/>
              <a:gd name="T8" fmla="*/ 627 w 1256"/>
              <a:gd name="T9" fmla="*/ 0 h 1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56" h="1253">
                <a:moveTo>
                  <a:pt x="627" y="0"/>
                </a:moveTo>
                <a:lnTo>
                  <a:pt x="1256" y="626"/>
                </a:lnTo>
                <a:lnTo>
                  <a:pt x="627" y="1253"/>
                </a:lnTo>
                <a:lnTo>
                  <a:pt x="0" y="626"/>
                </a:lnTo>
                <a:lnTo>
                  <a:pt x="627" y="0"/>
                </a:lnTo>
                <a:close/>
              </a:path>
            </a:pathLst>
          </a:custGeom>
          <a:solidFill>
            <a:srgbClr val="6B83A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13" tIns="60956" rIns="121913" bIns="60956" numCol="1" anchor="t" anchorCtr="0" compatLnSpc="1">
            <a:prstTxWarp prst="textNoShape">
              <a:avLst/>
            </a:prstTxWarp>
          </a:bodyPr>
          <a:lstStyle/>
          <a:p>
            <a:endParaRPr lang="zh-CN" altLang="en-US" sz="1707">
              <a:solidFill>
                <a:srgbClr val="6B83AF"/>
              </a:solidFill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42844" y="5872926"/>
            <a:ext cx="834155" cy="72243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373" y="304307"/>
            <a:ext cx="1397790" cy="5036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52BDD5-6AD6-4697-B45F-B89EFC5856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087" y="1043295"/>
            <a:ext cx="2538361" cy="50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3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5" grpId="0"/>
      <p:bldP spid="8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 rot="16200000">
            <a:off x="2666999" y="-2666999"/>
            <a:ext cx="6858000" cy="12191998"/>
          </a:xfrm>
          <a:custGeom>
            <a:avLst/>
            <a:gdLst>
              <a:gd name="connsiteX0" fmla="*/ 6982694 w 6982694"/>
              <a:gd name="connsiteY0" fmla="*/ 0 h 12191998"/>
              <a:gd name="connsiteX1" fmla="*/ 6982694 w 6982694"/>
              <a:gd name="connsiteY1" fmla="*/ 5936941 h 12191998"/>
              <a:gd name="connsiteX2" fmla="*/ 5962940 w 6982694"/>
              <a:gd name="connsiteY2" fmla="*/ 12191998 h 12191998"/>
              <a:gd name="connsiteX3" fmla="*/ 0 w 6982694"/>
              <a:gd name="connsiteY3" fmla="*/ 12191998 h 12191998"/>
              <a:gd name="connsiteX4" fmla="*/ 1987647 w 6982694"/>
              <a:gd name="connsiteY4" fmla="*/ 0 h 12191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2694" h="12191998">
                <a:moveTo>
                  <a:pt x="6982694" y="0"/>
                </a:moveTo>
                <a:lnTo>
                  <a:pt x="6982694" y="5936941"/>
                </a:lnTo>
                <a:lnTo>
                  <a:pt x="5962940" y="12191998"/>
                </a:lnTo>
                <a:lnTo>
                  <a:pt x="0" y="12191998"/>
                </a:lnTo>
                <a:lnTo>
                  <a:pt x="1987647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>
            <a:off x="6096000" y="0"/>
            <a:ext cx="0" cy="885217"/>
          </a:xfrm>
          <a:prstGeom prst="line">
            <a:avLst/>
          </a:prstGeom>
          <a:ln w="25400">
            <a:solidFill>
              <a:srgbClr val="2A2A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/>
          <p:cNvGrpSpPr/>
          <p:nvPr/>
        </p:nvGrpSpPr>
        <p:grpSpPr>
          <a:xfrm>
            <a:off x="6161104" y="3006215"/>
            <a:ext cx="5785193" cy="3300501"/>
            <a:chOff x="5901759" y="3240539"/>
            <a:chExt cx="5785193" cy="3300501"/>
          </a:xfrm>
        </p:grpSpPr>
        <p:sp>
          <p:nvSpPr>
            <p:cNvPr id="33" name="矩形 32"/>
            <p:cNvSpPr/>
            <p:nvPr/>
          </p:nvSpPr>
          <p:spPr>
            <a:xfrm>
              <a:off x="5901759" y="3240539"/>
              <a:ext cx="5785193" cy="33005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58800" dist="215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8898" y="4350557"/>
              <a:ext cx="2423545" cy="16156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43" name="直接连接符 42"/>
            <p:cNvCxnSpPr/>
            <p:nvPr/>
          </p:nvCxnSpPr>
          <p:spPr>
            <a:xfrm>
              <a:off x="5901759" y="6278407"/>
              <a:ext cx="1858796" cy="19164"/>
            </a:xfrm>
            <a:prstGeom prst="line">
              <a:avLst/>
            </a:prstGeom>
            <a:ln w="25400">
              <a:solidFill>
                <a:srgbClr val="2A2A2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文本框 43"/>
            <p:cNvSpPr txBox="1"/>
            <p:nvPr/>
          </p:nvSpPr>
          <p:spPr>
            <a:xfrm>
              <a:off x="7713540" y="6046654"/>
              <a:ext cx="3447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altLang="zh-CN" b="1" dirty="0">
                  <a:latin typeface="Segoe UI" panose="020B0502040204020203" pitchFamily="34" charset="0"/>
                  <a:ea typeface="微软雅黑" panose="020B0503020204020204" pitchFamily="34" charset="-122"/>
                  <a:cs typeface="Segoe UI" panose="020B0502040204020203" pitchFamily="34" charset="0"/>
                </a:rPr>
                <a:t>Συνθήκες χαμηλού φωτισμού</a:t>
              </a:r>
              <a:endParaRPr lang="zh-CN" altLang="en-US" b="1" dirty="0"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980610" y="2492698"/>
            <a:ext cx="5799785" cy="3300501"/>
            <a:chOff x="1049756" y="2681690"/>
            <a:chExt cx="5799785" cy="3300501"/>
          </a:xfrm>
        </p:grpSpPr>
        <p:sp>
          <p:nvSpPr>
            <p:cNvPr id="16" name="矩形 15"/>
            <p:cNvSpPr/>
            <p:nvPr/>
          </p:nvSpPr>
          <p:spPr>
            <a:xfrm>
              <a:off x="1049756" y="2681690"/>
              <a:ext cx="5799785" cy="33005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58800" dist="215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1382595" y="5065178"/>
              <a:ext cx="1709280" cy="58098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4826188" y="5065178"/>
              <a:ext cx="1741253" cy="58098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2A2A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4" name="直接连接符 23"/>
            <p:cNvCxnSpPr/>
            <p:nvPr/>
          </p:nvCxnSpPr>
          <p:spPr>
            <a:xfrm flipV="1">
              <a:off x="3308673" y="4475031"/>
              <a:ext cx="0" cy="1507160"/>
            </a:xfrm>
            <a:prstGeom prst="line">
              <a:avLst/>
            </a:prstGeom>
            <a:ln w="25400">
              <a:solidFill>
                <a:srgbClr val="2A2A2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H="1" flipV="1">
              <a:off x="4618664" y="2681690"/>
              <a:ext cx="3243" cy="1900345"/>
            </a:xfrm>
            <a:prstGeom prst="line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81467" y="3188009"/>
              <a:ext cx="1710408" cy="18838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" name="矩形 22"/>
            <p:cNvSpPr/>
            <p:nvPr/>
          </p:nvSpPr>
          <p:spPr>
            <a:xfrm>
              <a:off x="1109084" y="5084697"/>
              <a:ext cx="212350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l-GR" altLang="zh-CN" sz="16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Χαμηλές θερμοκρασίας</a:t>
              </a:r>
              <a:endParaRPr lang="zh-CN" altLang="en-US" sz="1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29957" y="3549403"/>
              <a:ext cx="1741253" cy="15157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6" name="矩形 25"/>
            <p:cNvSpPr/>
            <p:nvPr/>
          </p:nvSpPr>
          <p:spPr>
            <a:xfrm>
              <a:off x="4973618" y="5089571"/>
              <a:ext cx="154580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l-GR" altLang="zh-CN" sz="16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Υψηλές </a:t>
              </a:r>
            </a:p>
            <a:p>
              <a:pPr algn="ctr"/>
              <a:r>
                <a:rPr lang="el-GR" altLang="zh-CN" sz="16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θερμοκρασίες</a:t>
              </a:r>
              <a:endParaRPr lang="zh-CN" altLang="en-US" sz="1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376045" y="3427577"/>
              <a:ext cx="13366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11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2554091" y="291163"/>
            <a:ext cx="7864710" cy="3300501"/>
            <a:chOff x="3286216" y="230171"/>
            <a:chExt cx="7864710" cy="3300501"/>
          </a:xfrm>
        </p:grpSpPr>
        <p:sp>
          <p:nvSpPr>
            <p:cNvPr id="6" name="矩形 5"/>
            <p:cNvSpPr/>
            <p:nvPr/>
          </p:nvSpPr>
          <p:spPr>
            <a:xfrm>
              <a:off x="3309914" y="230171"/>
              <a:ext cx="7841012" cy="33005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58800" dist="215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5272368" y="518860"/>
              <a:ext cx="3398600" cy="2107449"/>
            </a:xfrm>
            <a:prstGeom prst="rect">
              <a:avLst/>
            </a:prstGeom>
            <a:noFill/>
            <a:ln w="25400">
              <a:solidFill>
                <a:srgbClr val="2A2A2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" name="直接连接符 9"/>
            <p:cNvCxnSpPr/>
            <p:nvPr/>
          </p:nvCxnSpPr>
          <p:spPr>
            <a:xfrm>
              <a:off x="5272368" y="1102520"/>
              <a:ext cx="943583" cy="9728"/>
            </a:xfrm>
            <a:prstGeom prst="line">
              <a:avLst/>
            </a:prstGeom>
            <a:ln w="25400">
              <a:solidFill>
                <a:srgbClr val="2A2A2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5" t="13211" r="4218" b="6404"/>
            <a:stretch/>
          </p:blipFill>
          <p:spPr>
            <a:xfrm>
              <a:off x="3286216" y="1316528"/>
              <a:ext cx="3061266" cy="1804168"/>
            </a:xfrm>
            <a:prstGeom prst="rect">
              <a:avLst/>
            </a:prstGeom>
          </p:spPr>
        </p:pic>
        <p:sp>
          <p:nvSpPr>
            <p:cNvPr id="37" name="文本框 36"/>
            <p:cNvSpPr txBox="1"/>
            <p:nvPr/>
          </p:nvSpPr>
          <p:spPr>
            <a:xfrm>
              <a:off x="6119967" y="875324"/>
              <a:ext cx="25040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altLang="zh-CN" sz="1400" b="1" dirty="0">
                  <a:latin typeface="Segoe UI" panose="020B0502040204020203" pitchFamily="34" charset="0"/>
                  <a:ea typeface="微软雅黑" panose="020B0503020204020204" pitchFamily="34" charset="-122"/>
                  <a:cs typeface="Segoe UI" panose="020B0502040204020203" pitchFamily="34" charset="0"/>
                </a:rPr>
                <a:t>Σε βροχή, καταιγίδες, χιόνι</a:t>
              </a:r>
              <a:endParaRPr lang="zh-CN" altLang="en-US" sz="1400" b="1" dirty="0"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010446" y="1242902"/>
              <a:ext cx="2660522" cy="1330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l-GR" altLang="zh-CN" sz="1100" dirty="0">
                  <a:latin typeface="Segoe UI" panose="020B0502040204020203" pitchFamily="34" charset="0"/>
                  <a:ea typeface="微软雅黑" panose="020B0503020204020204" pitchFamily="34" charset="-122"/>
                  <a:cs typeface="Segoe UI" panose="020B0502040204020203" pitchFamily="34" charset="0"/>
                </a:rPr>
                <a:t>Σε  δυσμενείς καιρικές συνθήκες τα συμβατικά συστήματα περιμετρικής προστασίας επηρεάζονται και ενεργοποιούνται συχνά από </a:t>
              </a:r>
              <a:r>
                <a:rPr lang="el-GR" altLang="zh-CN" sz="1100" dirty="0" err="1">
                  <a:latin typeface="Segoe UI" panose="020B0502040204020203" pitchFamily="34" charset="0"/>
                  <a:ea typeface="微软雅黑" panose="020B0503020204020204" pitchFamily="34" charset="-122"/>
                  <a:cs typeface="Segoe UI" panose="020B0502040204020203" pitchFamily="34" charset="0"/>
                </a:rPr>
                <a:t>ψευδοσυναγερμούς</a:t>
              </a:r>
              <a:r>
                <a:rPr lang="en-US" altLang="zh-CN" sz="1000" dirty="0">
                  <a:latin typeface="Segoe UI" panose="020B0502040204020203" pitchFamily="34" charset="0"/>
                  <a:ea typeface="微软雅黑" panose="020B0503020204020204" pitchFamily="34" charset="-122"/>
                  <a:cs typeface="Segoe UI" panose="020B0502040204020203" pitchFamily="34" charset="0"/>
                </a:rPr>
                <a:t>.</a:t>
              </a:r>
              <a:r>
                <a:rPr lang="el-GR" altLang="zh-CN" sz="1000" dirty="0">
                  <a:latin typeface="Segoe UI" panose="020B0502040204020203" pitchFamily="34" charset="0"/>
                  <a:ea typeface="微软雅黑" panose="020B0503020204020204" pitchFamily="34" charset="-122"/>
                  <a:cs typeface="Segoe UI" panose="020B0502040204020203" pitchFamily="34" charset="0"/>
                </a:rPr>
                <a:t> Τα </a:t>
              </a:r>
              <a:r>
                <a:rPr lang="en-US" altLang="zh-CN" sz="1000" dirty="0">
                  <a:latin typeface="Segoe UI" panose="020B0502040204020203" pitchFamily="34" charset="0"/>
                  <a:ea typeface="微软雅黑" panose="020B0503020204020204" pitchFamily="34" charset="-122"/>
                  <a:cs typeface="Segoe UI" panose="020B0502040204020203" pitchFamily="34" charset="0"/>
                </a:rPr>
                <a:t>Radar </a:t>
              </a:r>
              <a:r>
                <a:rPr lang="el-GR" altLang="zh-CN" sz="1000" dirty="0">
                  <a:latin typeface="Segoe UI" panose="020B0502040204020203" pitchFamily="34" charset="0"/>
                  <a:ea typeface="微软雅黑" panose="020B0503020204020204" pitchFamily="34" charset="-122"/>
                  <a:cs typeface="Segoe UI" panose="020B0502040204020203" pitchFamily="34" charset="0"/>
                </a:rPr>
                <a:t>όμως όχι.</a:t>
              </a:r>
              <a:endParaRPr lang="zh-CN" altLang="en-US" sz="1000" dirty="0"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</p:grp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" t="13211" r="4218" b="6404"/>
          <a:stretch/>
        </p:blipFill>
        <p:spPr>
          <a:xfrm>
            <a:off x="7614696" y="1763722"/>
            <a:ext cx="3061266" cy="1804168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7895" y="1552100"/>
            <a:ext cx="1078575" cy="140326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1261" y="1948848"/>
            <a:ext cx="1143850" cy="1433646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7824" y="1948849"/>
            <a:ext cx="1095096" cy="143364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97468" y="1559537"/>
            <a:ext cx="1135523" cy="1382583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110650" y="108586"/>
            <a:ext cx="3994635" cy="651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altLang="zh-CN" sz="2800" dirty="0">
                <a:latin typeface="Impact" panose="020B0806030902050204" pitchFamily="34" charset="0"/>
                <a:ea typeface="微软雅黑" panose="020B0503020204020204" pitchFamily="34" charset="-122"/>
              </a:rPr>
              <a:t>Εποπτεία </a:t>
            </a:r>
            <a:r>
              <a:rPr lang="en-US" altLang="zh-CN" sz="2800" dirty="0">
                <a:latin typeface="Impact" panose="020B0806030902050204" pitchFamily="34" charset="0"/>
                <a:ea typeface="微软雅黑" panose="020B0503020204020204" pitchFamily="34" charset="-122"/>
              </a:rPr>
              <a:t>24/7</a:t>
            </a:r>
            <a:endParaRPr lang="zh-CN" altLang="en-US" sz="2800" dirty="0"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BEA04B4-09B4-4988-AD8A-D1BC68DBDA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197" y="301037"/>
            <a:ext cx="2538361" cy="50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5086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520136" y="396620"/>
            <a:ext cx="8184153" cy="3917853"/>
            <a:chOff x="665703" y="646043"/>
            <a:chExt cx="8184153" cy="39178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矩形 5"/>
            <p:cNvSpPr/>
            <p:nvPr/>
          </p:nvSpPr>
          <p:spPr>
            <a:xfrm>
              <a:off x="685800" y="646043"/>
              <a:ext cx="8140148" cy="3737114"/>
            </a:xfrm>
            <a:prstGeom prst="rect">
              <a:avLst/>
            </a:prstGeom>
            <a:noFill/>
            <a:ln w="38100">
              <a:solidFill>
                <a:srgbClr val="2A29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665703" y="4102330"/>
              <a:ext cx="8184153" cy="461566"/>
            </a:xfrm>
            <a:prstGeom prst="rect">
              <a:avLst/>
            </a:prstGeom>
            <a:solidFill>
              <a:srgbClr val="2A292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598551" y="2355547"/>
            <a:ext cx="7494140" cy="4416698"/>
            <a:chOff x="4940864" y="1590261"/>
            <a:chExt cx="7494140" cy="4416698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5" t="13211" r="4218" b="6404"/>
            <a:stretch/>
          </p:blipFill>
          <p:spPr>
            <a:xfrm>
              <a:off x="4940864" y="1590261"/>
              <a:ext cx="7494140" cy="4416698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94400" y="2027548"/>
              <a:ext cx="5486400" cy="3433451"/>
            </a:xfrm>
            <a:prstGeom prst="rect">
              <a:avLst/>
            </a:prstGeom>
          </p:spPr>
        </p:pic>
      </p:grpSp>
      <p:cxnSp>
        <p:nvCxnSpPr>
          <p:cNvPr id="8" name="直接连接符 7"/>
          <p:cNvCxnSpPr/>
          <p:nvPr/>
        </p:nvCxnSpPr>
        <p:spPr>
          <a:xfrm flipH="1">
            <a:off x="6539767" y="581641"/>
            <a:ext cx="1" cy="944218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6659650" y="526082"/>
            <a:ext cx="47339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ea typeface="微软雅黑" panose="020B0503020204020204" pitchFamily="34" charset="-122"/>
              </a:rPr>
              <a:t>Real-time </a:t>
            </a:r>
            <a:r>
              <a:rPr lang="el-GR" altLang="zh-CN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ea typeface="微软雅黑" panose="020B0503020204020204" pitchFamily="34" charset="-122"/>
              </a:rPr>
              <a:t>παρακολούθηση </a:t>
            </a:r>
          </a:p>
          <a:p>
            <a:r>
              <a:rPr lang="el-GR" altLang="zh-CN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ea typeface="微软雅黑" panose="020B0503020204020204" pitchFamily="34" charset="-122"/>
              </a:rPr>
              <a:t>Στόχου</a:t>
            </a:r>
            <a:endParaRPr lang="zh-CN" altLang="en-US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31381" y="917678"/>
            <a:ext cx="4078137" cy="510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l-GR" altLang="zh-CN" sz="1600" b="1" dirty="0">
                <a:solidFill>
                  <a:srgbClr val="2A292E"/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rPr>
              <a:t>Εμβέλεια </a:t>
            </a:r>
            <a:r>
              <a:rPr lang="en-US" altLang="zh-CN" sz="1600" b="1" dirty="0">
                <a:solidFill>
                  <a:srgbClr val="2A292E"/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rPr>
              <a:t>120°/90°</a:t>
            </a:r>
            <a:endParaRPr lang="zh-CN" altLang="en-US" sz="1600" b="1" dirty="0">
              <a:solidFill>
                <a:srgbClr val="2A292E"/>
              </a:solidFill>
              <a:latin typeface="Segoe UI" panose="020B0502040204020203" pitchFamily="34" charset="0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0640" y="3960692"/>
            <a:ext cx="3505200" cy="2619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流程图: 准备 22"/>
          <p:cNvSpPr/>
          <p:nvPr/>
        </p:nvSpPr>
        <p:spPr>
          <a:xfrm>
            <a:off x="3207269" y="2792834"/>
            <a:ext cx="6981227" cy="37485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8562 h 13562"/>
              <a:gd name="connsiteX1" fmla="*/ 4867 w 10000"/>
              <a:gd name="connsiteY1" fmla="*/ 0 h 13562"/>
              <a:gd name="connsiteX2" fmla="*/ 8000 w 10000"/>
              <a:gd name="connsiteY2" fmla="*/ 3562 h 13562"/>
              <a:gd name="connsiteX3" fmla="*/ 10000 w 10000"/>
              <a:gd name="connsiteY3" fmla="*/ 8562 h 13562"/>
              <a:gd name="connsiteX4" fmla="*/ 8000 w 10000"/>
              <a:gd name="connsiteY4" fmla="*/ 13562 h 13562"/>
              <a:gd name="connsiteX5" fmla="*/ 2000 w 10000"/>
              <a:gd name="connsiteY5" fmla="*/ 13562 h 13562"/>
              <a:gd name="connsiteX6" fmla="*/ 0 w 10000"/>
              <a:gd name="connsiteY6" fmla="*/ 8562 h 13562"/>
              <a:gd name="connsiteX0" fmla="*/ 0 w 14933"/>
              <a:gd name="connsiteY0" fmla="*/ 8663 h 13663"/>
              <a:gd name="connsiteX1" fmla="*/ 4867 w 14933"/>
              <a:gd name="connsiteY1" fmla="*/ 101 h 13663"/>
              <a:gd name="connsiteX2" fmla="*/ 14933 w 14933"/>
              <a:gd name="connsiteY2" fmla="*/ 0 h 13663"/>
              <a:gd name="connsiteX3" fmla="*/ 10000 w 14933"/>
              <a:gd name="connsiteY3" fmla="*/ 8663 h 13663"/>
              <a:gd name="connsiteX4" fmla="*/ 8000 w 14933"/>
              <a:gd name="connsiteY4" fmla="*/ 13663 h 13663"/>
              <a:gd name="connsiteX5" fmla="*/ 2000 w 14933"/>
              <a:gd name="connsiteY5" fmla="*/ 13663 h 13663"/>
              <a:gd name="connsiteX6" fmla="*/ 0 w 14933"/>
              <a:gd name="connsiteY6" fmla="*/ 8663 h 13663"/>
              <a:gd name="connsiteX0" fmla="*/ 0 w 14933"/>
              <a:gd name="connsiteY0" fmla="*/ 8562 h 13562"/>
              <a:gd name="connsiteX1" fmla="*/ 4867 w 14933"/>
              <a:gd name="connsiteY1" fmla="*/ 0 h 13562"/>
              <a:gd name="connsiteX2" fmla="*/ 14933 w 14933"/>
              <a:gd name="connsiteY2" fmla="*/ 1 h 13562"/>
              <a:gd name="connsiteX3" fmla="*/ 10000 w 14933"/>
              <a:gd name="connsiteY3" fmla="*/ 8562 h 13562"/>
              <a:gd name="connsiteX4" fmla="*/ 8000 w 14933"/>
              <a:gd name="connsiteY4" fmla="*/ 13562 h 13562"/>
              <a:gd name="connsiteX5" fmla="*/ 2000 w 14933"/>
              <a:gd name="connsiteY5" fmla="*/ 13562 h 13562"/>
              <a:gd name="connsiteX6" fmla="*/ 0 w 14933"/>
              <a:gd name="connsiteY6" fmla="*/ 8562 h 13562"/>
              <a:gd name="connsiteX0" fmla="*/ 0 w 14933"/>
              <a:gd name="connsiteY0" fmla="*/ 8562 h 13562"/>
              <a:gd name="connsiteX1" fmla="*/ 4867 w 14933"/>
              <a:gd name="connsiteY1" fmla="*/ 0 h 13562"/>
              <a:gd name="connsiteX2" fmla="*/ 14933 w 14933"/>
              <a:gd name="connsiteY2" fmla="*/ 1 h 13562"/>
              <a:gd name="connsiteX3" fmla="*/ 14933 w 14933"/>
              <a:gd name="connsiteY3" fmla="*/ 11717 h 13562"/>
              <a:gd name="connsiteX4" fmla="*/ 8000 w 14933"/>
              <a:gd name="connsiteY4" fmla="*/ 13562 h 13562"/>
              <a:gd name="connsiteX5" fmla="*/ 2000 w 14933"/>
              <a:gd name="connsiteY5" fmla="*/ 13562 h 13562"/>
              <a:gd name="connsiteX6" fmla="*/ 0 w 14933"/>
              <a:gd name="connsiteY6" fmla="*/ 8562 h 13562"/>
              <a:gd name="connsiteX0" fmla="*/ 1267 w 16200"/>
              <a:gd name="connsiteY0" fmla="*/ 8562 h 26282"/>
              <a:gd name="connsiteX1" fmla="*/ 6134 w 16200"/>
              <a:gd name="connsiteY1" fmla="*/ 0 h 26282"/>
              <a:gd name="connsiteX2" fmla="*/ 16200 w 16200"/>
              <a:gd name="connsiteY2" fmla="*/ 1 h 26282"/>
              <a:gd name="connsiteX3" fmla="*/ 16200 w 16200"/>
              <a:gd name="connsiteY3" fmla="*/ 11717 h 26282"/>
              <a:gd name="connsiteX4" fmla="*/ 0 w 16200"/>
              <a:gd name="connsiteY4" fmla="*/ 26282 h 26282"/>
              <a:gd name="connsiteX5" fmla="*/ 3267 w 16200"/>
              <a:gd name="connsiteY5" fmla="*/ 13562 h 26282"/>
              <a:gd name="connsiteX6" fmla="*/ 1267 w 16200"/>
              <a:gd name="connsiteY6" fmla="*/ 8562 h 26282"/>
              <a:gd name="connsiteX0" fmla="*/ 1267 w 16200"/>
              <a:gd name="connsiteY0" fmla="*/ 8562 h 26282"/>
              <a:gd name="connsiteX1" fmla="*/ 6134 w 16200"/>
              <a:gd name="connsiteY1" fmla="*/ 0 h 26282"/>
              <a:gd name="connsiteX2" fmla="*/ 16200 w 16200"/>
              <a:gd name="connsiteY2" fmla="*/ 1 h 26282"/>
              <a:gd name="connsiteX3" fmla="*/ 16200 w 16200"/>
              <a:gd name="connsiteY3" fmla="*/ 11717 h 26282"/>
              <a:gd name="connsiteX4" fmla="*/ 0 w 16200"/>
              <a:gd name="connsiteY4" fmla="*/ 26282 h 26282"/>
              <a:gd name="connsiteX5" fmla="*/ 1867 w 16200"/>
              <a:gd name="connsiteY5" fmla="*/ 13867 h 26282"/>
              <a:gd name="connsiteX6" fmla="*/ 1267 w 16200"/>
              <a:gd name="connsiteY6" fmla="*/ 8562 h 26282"/>
              <a:gd name="connsiteX0" fmla="*/ 0 w 32066"/>
              <a:gd name="connsiteY0" fmla="*/ 8155 h 26282"/>
              <a:gd name="connsiteX1" fmla="*/ 22000 w 32066"/>
              <a:gd name="connsiteY1" fmla="*/ 0 h 26282"/>
              <a:gd name="connsiteX2" fmla="*/ 32066 w 32066"/>
              <a:gd name="connsiteY2" fmla="*/ 1 h 26282"/>
              <a:gd name="connsiteX3" fmla="*/ 32066 w 32066"/>
              <a:gd name="connsiteY3" fmla="*/ 11717 h 26282"/>
              <a:gd name="connsiteX4" fmla="*/ 15866 w 32066"/>
              <a:gd name="connsiteY4" fmla="*/ 26282 h 26282"/>
              <a:gd name="connsiteX5" fmla="*/ 17733 w 32066"/>
              <a:gd name="connsiteY5" fmla="*/ 13867 h 26282"/>
              <a:gd name="connsiteX6" fmla="*/ 0 w 32066"/>
              <a:gd name="connsiteY6" fmla="*/ 8155 h 26282"/>
              <a:gd name="connsiteX0" fmla="*/ 0 w 32066"/>
              <a:gd name="connsiteY0" fmla="*/ 8155 h 26282"/>
              <a:gd name="connsiteX1" fmla="*/ 22000 w 32066"/>
              <a:gd name="connsiteY1" fmla="*/ 0 h 26282"/>
              <a:gd name="connsiteX2" fmla="*/ 32066 w 32066"/>
              <a:gd name="connsiteY2" fmla="*/ 1 h 26282"/>
              <a:gd name="connsiteX3" fmla="*/ 32066 w 32066"/>
              <a:gd name="connsiteY3" fmla="*/ 11717 h 26282"/>
              <a:gd name="connsiteX4" fmla="*/ 15866 w 32066"/>
              <a:gd name="connsiteY4" fmla="*/ 26282 h 26282"/>
              <a:gd name="connsiteX5" fmla="*/ 15800 w 32066"/>
              <a:gd name="connsiteY5" fmla="*/ 8270 h 26282"/>
              <a:gd name="connsiteX6" fmla="*/ 0 w 32066"/>
              <a:gd name="connsiteY6" fmla="*/ 8155 h 2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066" h="26282">
                <a:moveTo>
                  <a:pt x="0" y="8155"/>
                </a:moveTo>
                <a:lnTo>
                  <a:pt x="22000" y="0"/>
                </a:lnTo>
                <a:lnTo>
                  <a:pt x="32066" y="1"/>
                </a:lnTo>
                <a:lnTo>
                  <a:pt x="32066" y="11717"/>
                </a:lnTo>
                <a:lnTo>
                  <a:pt x="15866" y="26282"/>
                </a:lnTo>
                <a:lnTo>
                  <a:pt x="15800" y="8270"/>
                </a:lnTo>
                <a:lnTo>
                  <a:pt x="0" y="8155"/>
                </a:lnTo>
                <a:close/>
              </a:path>
            </a:pathLst>
          </a:custGeom>
          <a:solidFill>
            <a:srgbClr val="0070C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1026914" y="927397"/>
            <a:ext cx="3355427" cy="6182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1078149" y="1780239"/>
            <a:ext cx="4169764" cy="508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l-GR" altLang="zh-CN" sz="1600" b="1" dirty="0">
                <a:solidFill>
                  <a:srgbClr val="2A292E"/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rPr>
              <a:t>Εντοπισμός και παρακολούθηση στόχου</a:t>
            </a:r>
            <a:endParaRPr lang="zh-CN" altLang="en-US" sz="1600" b="1" dirty="0">
              <a:solidFill>
                <a:srgbClr val="2A292E"/>
              </a:solidFill>
              <a:latin typeface="Segoe UI" panose="020B0502040204020203" pitchFamily="34" charset="0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036961" y="1773344"/>
            <a:ext cx="4252140" cy="6182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正五边形 28"/>
          <p:cNvSpPr/>
          <p:nvPr/>
        </p:nvSpPr>
        <p:spPr>
          <a:xfrm>
            <a:off x="4539338" y="4361922"/>
            <a:ext cx="749763" cy="1138738"/>
          </a:xfrm>
          <a:custGeom>
            <a:avLst/>
            <a:gdLst>
              <a:gd name="connsiteX0" fmla="*/ 1 w 767818"/>
              <a:gd name="connsiteY0" fmla="*/ 329451 h 862515"/>
              <a:gd name="connsiteX1" fmla="*/ 383909 w 767818"/>
              <a:gd name="connsiteY1" fmla="*/ 0 h 862515"/>
              <a:gd name="connsiteX2" fmla="*/ 767817 w 767818"/>
              <a:gd name="connsiteY2" fmla="*/ 329451 h 862515"/>
              <a:gd name="connsiteX3" fmla="*/ 621177 w 767818"/>
              <a:gd name="connsiteY3" fmla="*/ 862513 h 862515"/>
              <a:gd name="connsiteX4" fmla="*/ 146641 w 767818"/>
              <a:gd name="connsiteY4" fmla="*/ 862513 h 862515"/>
              <a:gd name="connsiteX5" fmla="*/ 1 w 767818"/>
              <a:gd name="connsiteY5" fmla="*/ 329451 h 862515"/>
              <a:gd name="connsiteX0" fmla="*/ 0 w 896403"/>
              <a:gd name="connsiteY0" fmla="*/ 329451 h 862513"/>
              <a:gd name="connsiteX1" fmla="*/ 383908 w 896403"/>
              <a:gd name="connsiteY1" fmla="*/ 0 h 862513"/>
              <a:gd name="connsiteX2" fmla="*/ 896403 w 896403"/>
              <a:gd name="connsiteY2" fmla="*/ 562813 h 862513"/>
              <a:gd name="connsiteX3" fmla="*/ 621176 w 896403"/>
              <a:gd name="connsiteY3" fmla="*/ 862513 h 862513"/>
              <a:gd name="connsiteX4" fmla="*/ 146640 w 896403"/>
              <a:gd name="connsiteY4" fmla="*/ 862513 h 862513"/>
              <a:gd name="connsiteX5" fmla="*/ 0 w 896403"/>
              <a:gd name="connsiteY5" fmla="*/ 329451 h 862513"/>
              <a:gd name="connsiteX0" fmla="*/ 0 w 896403"/>
              <a:gd name="connsiteY0" fmla="*/ 477088 h 1010150"/>
              <a:gd name="connsiteX1" fmla="*/ 669658 w 896403"/>
              <a:gd name="connsiteY1" fmla="*/ 0 h 1010150"/>
              <a:gd name="connsiteX2" fmla="*/ 896403 w 896403"/>
              <a:gd name="connsiteY2" fmla="*/ 710450 h 1010150"/>
              <a:gd name="connsiteX3" fmla="*/ 621176 w 896403"/>
              <a:gd name="connsiteY3" fmla="*/ 1010150 h 1010150"/>
              <a:gd name="connsiteX4" fmla="*/ 146640 w 896403"/>
              <a:gd name="connsiteY4" fmla="*/ 1010150 h 1010150"/>
              <a:gd name="connsiteX5" fmla="*/ 0 w 896403"/>
              <a:gd name="connsiteY5" fmla="*/ 477088 h 1010150"/>
              <a:gd name="connsiteX0" fmla="*/ 29572 w 749763"/>
              <a:gd name="connsiteY0" fmla="*/ 696163 h 1010150"/>
              <a:gd name="connsiteX1" fmla="*/ 523018 w 749763"/>
              <a:gd name="connsiteY1" fmla="*/ 0 h 1010150"/>
              <a:gd name="connsiteX2" fmla="*/ 749763 w 749763"/>
              <a:gd name="connsiteY2" fmla="*/ 710450 h 1010150"/>
              <a:gd name="connsiteX3" fmla="*/ 474536 w 749763"/>
              <a:gd name="connsiteY3" fmla="*/ 1010150 h 1010150"/>
              <a:gd name="connsiteX4" fmla="*/ 0 w 749763"/>
              <a:gd name="connsiteY4" fmla="*/ 1010150 h 1010150"/>
              <a:gd name="connsiteX5" fmla="*/ 29572 w 749763"/>
              <a:gd name="connsiteY5" fmla="*/ 696163 h 1010150"/>
              <a:gd name="connsiteX0" fmla="*/ 29572 w 749763"/>
              <a:gd name="connsiteY0" fmla="*/ 696163 h 1138738"/>
              <a:gd name="connsiteX1" fmla="*/ 523018 w 749763"/>
              <a:gd name="connsiteY1" fmla="*/ 0 h 1138738"/>
              <a:gd name="connsiteX2" fmla="*/ 749763 w 749763"/>
              <a:gd name="connsiteY2" fmla="*/ 710450 h 1138738"/>
              <a:gd name="connsiteX3" fmla="*/ 522161 w 749763"/>
              <a:gd name="connsiteY3" fmla="*/ 1138738 h 1138738"/>
              <a:gd name="connsiteX4" fmla="*/ 0 w 749763"/>
              <a:gd name="connsiteY4" fmla="*/ 1010150 h 1138738"/>
              <a:gd name="connsiteX5" fmla="*/ 29572 w 749763"/>
              <a:gd name="connsiteY5" fmla="*/ 696163 h 113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9763" h="1138738">
                <a:moveTo>
                  <a:pt x="29572" y="696163"/>
                </a:moveTo>
                <a:lnTo>
                  <a:pt x="523018" y="0"/>
                </a:lnTo>
                <a:lnTo>
                  <a:pt x="749763" y="710450"/>
                </a:lnTo>
                <a:lnTo>
                  <a:pt x="522161" y="1138738"/>
                </a:lnTo>
                <a:lnTo>
                  <a:pt x="0" y="1010150"/>
                </a:lnTo>
                <a:lnTo>
                  <a:pt x="29572" y="696163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4247060" y="4403409"/>
            <a:ext cx="368685" cy="526235"/>
          </a:xfrm>
          <a:prstGeom prst="rect">
            <a:avLst/>
          </a:prstGeom>
          <a:noFill/>
          <a:ln>
            <a:solidFill>
              <a:srgbClr val="65AF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1092598" y="2737166"/>
            <a:ext cx="6167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sz="1600" b="1" dirty="0">
                <a:solidFill>
                  <a:srgbClr val="2A292E"/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rPr>
              <a:t>Ορισμός διαφορετικών σημείων στο χώρο</a:t>
            </a:r>
            <a:endParaRPr lang="zh-CN" altLang="en-US" sz="1600" b="1" dirty="0">
              <a:latin typeface="Segoe UI" panose="020B0502040204020203" pitchFamily="34" charset="0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045850" y="2651348"/>
            <a:ext cx="4598497" cy="5525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192EAB2-4958-41A9-B3B4-C77E1D7D60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20" y="6076424"/>
            <a:ext cx="2538361" cy="50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24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25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7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350" y="1721434"/>
            <a:ext cx="7873650" cy="5136566"/>
          </a:xfrm>
          <a:custGeom>
            <a:avLst/>
            <a:gdLst>
              <a:gd name="connsiteX0" fmla="*/ 12192000 w 12192000"/>
              <a:gd name="connsiteY0" fmla="*/ 0 h 5420407"/>
              <a:gd name="connsiteX1" fmla="*/ 12192000 w 12192000"/>
              <a:gd name="connsiteY1" fmla="*/ 5420407 h 5420407"/>
              <a:gd name="connsiteX2" fmla="*/ 0 w 12192000"/>
              <a:gd name="connsiteY2" fmla="*/ 5420407 h 5420407"/>
              <a:gd name="connsiteX3" fmla="*/ 0 w 12192000"/>
              <a:gd name="connsiteY3" fmla="*/ 5397055 h 542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420407">
                <a:moveTo>
                  <a:pt x="12192000" y="0"/>
                </a:moveTo>
                <a:lnTo>
                  <a:pt x="12192000" y="5420407"/>
                </a:lnTo>
                <a:lnTo>
                  <a:pt x="0" y="5420407"/>
                </a:lnTo>
                <a:lnTo>
                  <a:pt x="0" y="5397055"/>
                </a:lnTo>
                <a:close/>
              </a:path>
            </a:pathLst>
          </a:custGeom>
          <a:effectLst>
            <a:outerShdw blurRad="444500" dist="889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845" y="2377048"/>
            <a:ext cx="4913470" cy="3149875"/>
          </a:xfrm>
          <a:prstGeom prst="rect">
            <a:avLst/>
          </a:prstGeom>
        </p:spPr>
      </p:pic>
      <p:sp>
        <p:nvSpPr>
          <p:cNvPr id="10" name="等腰三角形 9"/>
          <p:cNvSpPr/>
          <p:nvPr/>
        </p:nvSpPr>
        <p:spPr>
          <a:xfrm rot="5859084">
            <a:off x="3423528" y="1706673"/>
            <a:ext cx="5804764" cy="4237104"/>
          </a:xfrm>
          <a:custGeom>
            <a:avLst/>
            <a:gdLst>
              <a:gd name="connsiteX0" fmla="*/ 0 w 1750329"/>
              <a:gd name="connsiteY0" fmla="*/ 3649428 h 3649428"/>
              <a:gd name="connsiteX1" fmla="*/ 875165 w 1750329"/>
              <a:gd name="connsiteY1" fmla="*/ 0 h 3649428"/>
              <a:gd name="connsiteX2" fmla="*/ 1750329 w 1750329"/>
              <a:gd name="connsiteY2" fmla="*/ 3649428 h 3649428"/>
              <a:gd name="connsiteX3" fmla="*/ 0 w 1750329"/>
              <a:gd name="connsiteY3" fmla="*/ 3649428 h 3649428"/>
              <a:gd name="connsiteX0" fmla="*/ 0 w 4380644"/>
              <a:gd name="connsiteY0" fmla="*/ 4237104 h 4237104"/>
              <a:gd name="connsiteX1" fmla="*/ 3505480 w 4380644"/>
              <a:gd name="connsiteY1" fmla="*/ 0 h 4237104"/>
              <a:gd name="connsiteX2" fmla="*/ 4380644 w 4380644"/>
              <a:gd name="connsiteY2" fmla="*/ 3649428 h 4237104"/>
              <a:gd name="connsiteX3" fmla="*/ 0 w 4380644"/>
              <a:gd name="connsiteY3" fmla="*/ 4237104 h 4237104"/>
              <a:gd name="connsiteX0" fmla="*/ 0 w 5804764"/>
              <a:gd name="connsiteY0" fmla="*/ 4237104 h 4237104"/>
              <a:gd name="connsiteX1" fmla="*/ 3505480 w 5804764"/>
              <a:gd name="connsiteY1" fmla="*/ 0 h 4237104"/>
              <a:gd name="connsiteX2" fmla="*/ 5804764 w 5804764"/>
              <a:gd name="connsiteY2" fmla="*/ 3458109 h 4237104"/>
              <a:gd name="connsiteX3" fmla="*/ 0 w 5804764"/>
              <a:gd name="connsiteY3" fmla="*/ 4237104 h 4237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04764" h="4237104">
                <a:moveTo>
                  <a:pt x="0" y="4237104"/>
                </a:moveTo>
                <a:lnTo>
                  <a:pt x="3505480" y="0"/>
                </a:lnTo>
                <a:lnTo>
                  <a:pt x="5804764" y="3458109"/>
                </a:lnTo>
                <a:lnTo>
                  <a:pt x="0" y="4237104"/>
                </a:lnTo>
                <a:close/>
              </a:path>
            </a:pathLst>
          </a:custGeom>
          <a:solidFill>
            <a:srgbClr val="0070C0">
              <a:alpha val="46000"/>
            </a:srgb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3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02024" y="686016"/>
            <a:ext cx="3909815" cy="5845413"/>
          </a:xfrm>
          <a:prstGeom prst="rect">
            <a:avLst/>
          </a:prstGeom>
          <a:noFill/>
          <a:ln w="25400">
            <a:solidFill>
              <a:srgbClr val="2A2A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286" y="2950098"/>
            <a:ext cx="1102963" cy="110296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116" y="3046014"/>
            <a:ext cx="905972" cy="905972"/>
          </a:xfrm>
          <a:prstGeom prst="rect">
            <a:avLst/>
          </a:prstGeom>
        </p:spPr>
      </p:pic>
      <p:sp>
        <p:nvSpPr>
          <p:cNvPr id="18" name="check-mark-black-outline_33281"/>
          <p:cNvSpPr>
            <a:spLocks noChangeAspect="1"/>
          </p:cNvSpPr>
          <p:nvPr/>
        </p:nvSpPr>
        <p:spPr bwMode="auto">
          <a:xfrm>
            <a:off x="1827218" y="3373887"/>
            <a:ext cx="518594" cy="380398"/>
          </a:xfrm>
          <a:custGeom>
            <a:avLst/>
            <a:gdLst>
              <a:gd name="T0" fmla="*/ 1042 w 1047"/>
              <a:gd name="T1" fmla="*/ 116 h 769"/>
              <a:gd name="T2" fmla="*/ 394 w 1047"/>
              <a:gd name="T3" fmla="*/ 763 h 769"/>
              <a:gd name="T4" fmla="*/ 373 w 1047"/>
              <a:gd name="T5" fmla="*/ 763 h 769"/>
              <a:gd name="T6" fmla="*/ 5 w 1047"/>
              <a:gd name="T7" fmla="*/ 396 h 769"/>
              <a:gd name="T8" fmla="*/ 5 w 1047"/>
              <a:gd name="T9" fmla="*/ 375 h 769"/>
              <a:gd name="T10" fmla="*/ 95 w 1047"/>
              <a:gd name="T11" fmla="*/ 286 h 769"/>
              <a:gd name="T12" fmla="*/ 115 w 1047"/>
              <a:gd name="T13" fmla="*/ 286 h 769"/>
              <a:gd name="T14" fmla="*/ 383 w 1047"/>
              <a:gd name="T15" fmla="*/ 554 h 769"/>
              <a:gd name="T16" fmla="*/ 932 w 1047"/>
              <a:gd name="T17" fmla="*/ 6 h 769"/>
              <a:gd name="T18" fmla="*/ 952 w 1047"/>
              <a:gd name="T19" fmla="*/ 6 h 769"/>
              <a:gd name="T20" fmla="*/ 1042 w 1047"/>
              <a:gd name="T21" fmla="*/ 95 h 769"/>
              <a:gd name="T22" fmla="*/ 1042 w 1047"/>
              <a:gd name="T23" fmla="*/ 116 h 7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47" h="769">
                <a:moveTo>
                  <a:pt x="1042" y="116"/>
                </a:moveTo>
                <a:lnTo>
                  <a:pt x="394" y="763"/>
                </a:lnTo>
                <a:cubicBezTo>
                  <a:pt x="388" y="769"/>
                  <a:pt x="379" y="769"/>
                  <a:pt x="373" y="763"/>
                </a:cubicBezTo>
                <a:lnTo>
                  <a:pt x="5" y="396"/>
                </a:lnTo>
                <a:cubicBezTo>
                  <a:pt x="0" y="390"/>
                  <a:pt x="0" y="381"/>
                  <a:pt x="5" y="375"/>
                </a:cubicBezTo>
                <a:lnTo>
                  <a:pt x="95" y="286"/>
                </a:lnTo>
                <a:cubicBezTo>
                  <a:pt x="100" y="280"/>
                  <a:pt x="110" y="280"/>
                  <a:pt x="115" y="286"/>
                </a:cubicBezTo>
                <a:lnTo>
                  <a:pt x="383" y="554"/>
                </a:lnTo>
                <a:lnTo>
                  <a:pt x="932" y="6"/>
                </a:lnTo>
                <a:cubicBezTo>
                  <a:pt x="937" y="0"/>
                  <a:pt x="947" y="0"/>
                  <a:pt x="952" y="6"/>
                </a:cubicBezTo>
                <a:lnTo>
                  <a:pt x="1042" y="95"/>
                </a:lnTo>
                <a:cubicBezTo>
                  <a:pt x="1047" y="101"/>
                  <a:pt x="1047" y="110"/>
                  <a:pt x="1042" y="116"/>
                </a:cubicBezTo>
                <a:close/>
              </a:path>
            </a:pathLst>
          </a:custGeom>
          <a:solidFill>
            <a:srgbClr val="B43A2A"/>
          </a:solidFill>
          <a:ln>
            <a:noFill/>
          </a:ln>
        </p:spPr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457" y="3295460"/>
            <a:ext cx="560423" cy="560423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1702506" y="4148977"/>
            <a:ext cx="2583213" cy="1284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00"/>
              </a:lnSpc>
            </a:pPr>
            <a:r>
              <a:rPr lang="el-GR" altLang="zh-CN" sz="2000" dirty="0">
                <a:latin typeface="Segoe UI" panose="020B0502040204020203" pitchFamily="34" charset="0"/>
                <a:cs typeface="Segoe UI" panose="020B0502040204020203" pitchFamily="34" charset="0"/>
              </a:rPr>
              <a:t>Απόσταση</a:t>
            </a:r>
            <a:r>
              <a:rPr lang="en-US" altLang="zh-CN" sz="2000" dirty="0">
                <a:latin typeface="Segoe UI" panose="020B0502040204020203" pitchFamily="34" charset="0"/>
                <a:cs typeface="Segoe UI" panose="020B0502040204020203" pitchFamily="34" charset="0"/>
              </a:rPr>
              <a:t>(m): 23</a:t>
            </a:r>
          </a:p>
          <a:p>
            <a:pPr>
              <a:lnSpc>
                <a:spcPts val="3100"/>
              </a:lnSpc>
            </a:pPr>
            <a:r>
              <a:rPr lang="el-GR" altLang="zh-CN" sz="2000" dirty="0">
                <a:latin typeface="Segoe UI" panose="020B0502040204020203" pitchFamily="34" charset="0"/>
                <a:cs typeface="Segoe UI" panose="020B0502040204020203" pitchFamily="34" charset="0"/>
              </a:rPr>
              <a:t>Γωνία</a:t>
            </a:r>
            <a:r>
              <a:rPr lang="en-US" altLang="zh-CN" sz="2000" dirty="0">
                <a:latin typeface="Segoe UI" panose="020B0502040204020203" pitchFamily="34" charset="0"/>
                <a:cs typeface="Segoe UI" panose="020B0502040204020203" pitchFamily="34" charset="0"/>
              </a:rPr>
              <a:t>(°): 48</a:t>
            </a:r>
          </a:p>
          <a:p>
            <a:pPr>
              <a:lnSpc>
                <a:spcPts val="3100"/>
              </a:lnSpc>
            </a:pPr>
            <a:r>
              <a:rPr lang="el-GR" altLang="zh-CN" sz="2000" dirty="0">
                <a:latin typeface="Segoe UI" panose="020B0502040204020203" pitchFamily="34" charset="0"/>
                <a:cs typeface="Segoe UI" panose="020B0502040204020203" pitchFamily="34" charset="0"/>
              </a:rPr>
              <a:t>Ταχύτητα</a:t>
            </a:r>
            <a:r>
              <a:rPr lang="en-US" altLang="zh-CN" sz="2000" dirty="0">
                <a:latin typeface="Segoe UI" panose="020B0502040204020203" pitchFamily="34" charset="0"/>
                <a:cs typeface="Segoe UI" panose="020B0502040204020203" pitchFamily="34" charset="0"/>
              </a:rPr>
              <a:t>(m/s): 1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5513905" y="497578"/>
            <a:ext cx="3667992" cy="65761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defTabSz="866943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l-GR" altLang="zh-CN" sz="3200" dirty="0">
                <a:solidFill>
                  <a:srgbClr val="F8981D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Φιλτράρισμα στόχου</a:t>
            </a:r>
            <a:endParaRPr lang="en-US" altLang="zh-CN" sz="3200" dirty="0">
              <a:solidFill>
                <a:srgbClr val="F8981D"/>
              </a:solidFill>
              <a:latin typeface="Impact" panose="020B080603090205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4" t="59849" r="21269"/>
          <a:stretch/>
        </p:blipFill>
        <p:spPr>
          <a:xfrm>
            <a:off x="1210569" y="903765"/>
            <a:ext cx="2892724" cy="20978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DCF742-AD42-4DB2-A8EC-EAC05378EA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435" y="400122"/>
            <a:ext cx="2538361" cy="50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5314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梯形 27"/>
          <p:cNvSpPr/>
          <p:nvPr/>
        </p:nvSpPr>
        <p:spPr>
          <a:xfrm>
            <a:off x="4311925" y="-5652"/>
            <a:ext cx="7889265" cy="6863747"/>
          </a:xfrm>
          <a:custGeom>
            <a:avLst/>
            <a:gdLst>
              <a:gd name="connsiteX0" fmla="*/ 0 w 4862286"/>
              <a:gd name="connsiteY0" fmla="*/ 5515429 h 5515429"/>
              <a:gd name="connsiteX1" fmla="*/ 1215572 w 4862286"/>
              <a:gd name="connsiteY1" fmla="*/ 0 h 5515429"/>
              <a:gd name="connsiteX2" fmla="*/ 3646715 w 4862286"/>
              <a:gd name="connsiteY2" fmla="*/ 0 h 5515429"/>
              <a:gd name="connsiteX3" fmla="*/ 4862286 w 4862286"/>
              <a:gd name="connsiteY3" fmla="*/ 5515429 h 5515429"/>
              <a:gd name="connsiteX4" fmla="*/ 0 w 4862286"/>
              <a:gd name="connsiteY4" fmla="*/ 5515429 h 5515429"/>
              <a:gd name="connsiteX0" fmla="*/ 0 w 6709229"/>
              <a:gd name="connsiteY0" fmla="*/ 5950857 h 5950857"/>
              <a:gd name="connsiteX1" fmla="*/ 1215572 w 6709229"/>
              <a:gd name="connsiteY1" fmla="*/ 435428 h 5950857"/>
              <a:gd name="connsiteX2" fmla="*/ 6709229 w 6709229"/>
              <a:gd name="connsiteY2" fmla="*/ 0 h 5950857"/>
              <a:gd name="connsiteX3" fmla="*/ 4862286 w 6709229"/>
              <a:gd name="connsiteY3" fmla="*/ 5950857 h 5950857"/>
              <a:gd name="connsiteX4" fmla="*/ 0 w 6709229"/>
              <a:gd name="connsiteY4" fmla="*/ 5950857 h 5950857"/>
              <a:gd name="connsiteX0" fmla="*/ 1164771 w 7874000"/>
              <a:gd name="connsiteY0" fmla="*/ 5950857 h 5950857"/>
              <a:gd name="connsiteX1" fmla="*/ 0 w 7874000"/>
              <a:gd name="connsiteY1" fmla="*/ 14514 h 5950857"/>
              <a:gd name="connsiteX2" fmla="*/ 7874000 w 7874000"/>
              <a:gd name="connsiteY2" fmla="*/ 0 h 5950857"/>
              <a:gd name="connsiteX3" fmla="*/ 6027057 w 7874000"/>
              <a:gd name="connsiteY3" fmla="*/ 5950857 h 5950857"/>
              <a:gd name="connsiteX4" fmla="*/ 1164771 w 7874000"/>
              <a:gd name="connsiteY4" fmla="*/ 5950857 h 5950857"/>
              <a:gd name="connsiteX0" fmla="*/ 1164771 w 7884886"/>
              <a:gd name="connsiteY0" fmla="*/ 5950857 h 6908799"/>
              <a:gd name="connsiteX1" fmla="*/ 0 w 7884886"/>
              <a:gd name="connsiteY1" fmla="*/ 14514 h 6908799"/>
              <a:gd name="connsiteX2" fmla="*/ 7874000 w 7884886"/>
              <a:gd name="connsiteY2" fmla="*/ 0 h 6908799"/>
              <a:gd name="connsiteX3" fmla="*/ 7884886 w 7884886"/>
              <a:gd name="connsiteY3" fmla="*/ 6908799 h 6908799"/>
              <a:gd name="connsiteX4" fmla="*/ 1164771 w 7884886"/>
              <a:gd name="connsiteY4" fmla="*/ 5950857 h 6908799"/>
              <a:gd name="connsiteX0" fmla="*/ 3196771 w 7884886"/>
              <a:gd name="connsiteY0" fmla="*/ 6894285 h 6908799"/>
              <a:gd name="connsiteX1" fmla="*/ 0 w 7884886"/>
              <a:gd name="connsiteY1" fmla="*/ 14514 h 6908799"/>
              <a:gd name="connsiteX2" fmla="*/ 7874000 w 7884886"/>
              <a:gd name="connsiteY2" fmla="*/ 0 h 6908799"/>
              <a:gd name="connsiteX3" fmla="*/ 7884886 w 7884886"/>
              <a:gd name="connsiteY3" fmla="*/ 6908799 h 6908799"/>
              <a:gd name="connsiteX4" fmla="*/ 3196771 w 7884886"/>
              <a:gd name="connsiteY4" fmla="*/ 6894285 h 6908799"/>
              <a:gd name="connsiteX0" fmla="*/ 3196771 w 7884886"/>
              <a:gd name="connsiteY0" fmla="*/ 6879770 h 6908799"/>
              <a:gd name="connsiteX1" fmla="*/ 0 w 7884886"/>
              <a:gd name="connsiteY1" fmla="*/ 14514 h 6908799"/>
              <a:gd name="connsiteX2" fmla="*/ 7874000 w 7884886"/>
              <a:gd name="connsiteY2" fmla="*/ 0 h 6908799"/>
              <a:gd name="connsiteX3" fmla="*/ 7884886 w 7884886"/>
              <a:gd name="connsiteY3" fmla="*/ 6908799 h 6908799"/>
              <a:gd name="connsiteX4" fmla="*/ 3196771 w 7884886"/>
              <a:gd name="connsiteY4" fmla="*/ 6879770 h 6908799"/>
              <a:gd name="connsiteX0" fmla="*/ 3196771 w 7884886"/>
              <a:gd name="connsiteY0" fmla="*/ 6894284 h 6908799"/>
              <a:gd name="connsiteX1" fmla="*/ 0 w 7884886"/>
              <a:gd name="connsiteY1" fmla="*/ 14514 h 6908799"/>
              <a:gd name="connsiteX2" fmla="*/ 7874000 w 7884886"/>
              <a:gd name="connsiteY2" fmla="*/ 0 h 6908799"/>
              <a:gd name="connsiteX3" fmla="*/ 7884886 w 7884886"/>
              <a:gd name="connsiteY3" fmla="*/ 6908799 h 6908799"/>
              <a:gd name="connsiteX4" fmla="*/ 3196771 w 7884886"/>
              <a:gd name="connsiteY4" fmla="*/ 6894284 h 6908799"/>
              <a:gd name="connsiteX0" fmla="*/ 3196771 w 7874751"/>
              <a:gd name="connsiteY0" fmla="*/ 6894284 h 6908799"/>
              <a:gd name="connsiteX1" fmla="*/ 0 w 7874751"/>
              <a:gd name="connsiteY1" fmla="*/ 14514 h 6908799"/>
              <a:gd name="connsiteX2" fmla="*/ 7874000 w 7874751"/>
              <a:gd name="connsiteY2" fmla="*/ 0 h 6908799"/>
              <a:gd name="connsiteX3" fmla="*/ 7870372 w 7874751"/>
              <a:gd name="connsiteY3" fmla="*/ 6908799 h 6908799"/>
              <a:gd name="connsiteX4" fmla="*/ 3196771 w 7874751"/>
              <a:gd name="connsiteY4" fmla="*/ 6894284 h 6908799"/>
              <a:gd name="connsiteX0" fmla="*/ 3196771 w 7874751"/>
              <a:gd name="connsiteY0" fmla="*/ 6923504 h 6923504"/>
              <a:gd name="connsiteX1" fmla="*/ 0 w 7874751"/>
              <a:gd name="connsiteY1" fmla="*/ 14514 h 6923504"/>
              <a:gd name="connsiteX2" fmla="*/ 7874000 w 7874751"/>
              <a:gd name="connsiteY2" fmla="*/ 0 h 6923504"/>
              <a:gd name="connsiteX3" fmla="*/ 7870372 w 7874751"/>
              <a:gd name="connsiteY3" fmla="*/ 6908799 h 6923504"/>
              <a:gd name="connsiteX4" fmla="*/ 3196771 w 7874751"/>
              <a:gd name="connsiteY4" fmla="*/ 6923504 h 6923504"/>
              <a:gd name="connsiteX0" fmla="*/ 3196771 w 7874751"/>
              <a:gd name="connsiteY0" fmla="*/ 6894284 h 6908799"/>
              <a:gd name="connsiteX1" fmla="*/ 0 w 7874751"/>
              <a:gd name="connsiteY1" fmla="*/ 14514 h 6908799"/>
              <a:gd name="connsiteX2" fmla="*/ 7874000 w 7874751"/>
              <a:gd name="connsiteY2" fmla="*/ 0 h 6908799"/>
              <a:gd name="connsiteX3" fmla="*/ 7870372 w 7874751"/>
              <a:gd name="connsiteY3" fmla="*/ 6908799 h 6908799"/>
              <a:gd name="connsiteX4" fmla="*/ 3196771 w 7874751"/>
              <a:gd name="connsiteY4" fmla="*/ 6894284 h 6908799"/>
              <a:gd name="connsiteX0" fmla="*/ 3196771 w 7874751"/>
              <a:gd name="connsiteY0" fmla="*/ 6894284 h 6908799"/>
              <a:gd name="connsiteX1" fmla="*/ 0 w 7874751"/>
              <a:gd name="connsiteY1" fmla="*/ 14514 h 6908799"/>
              <a:gd name="connsiteX2" fmla="*/ 7874000 w 7874751"/>
              <a:gd name="connsiteY2" fmla="*/ 0 h 6908799"/>
              <a:gd name="connsiteX3" fmla="*/ 7870372 w 7874751"/>
              <a:gd name="connsiteY3" fmla="*/ 6908799 h 6908799"/>
              <a:gd name="connsiteX4" fmla="*/ 3196771 w 7874751"/>
              <a:gd name="connsiteY4" fmla="*/ 6894284 h 6908799"/>
              <a:gd name="connsiteX0" fmla="*/ 3196771 w 7874751"/>
              <a:gd name="connsiteY0" fmla="*/ 6908895 h 6908895"/>
              <a:gd name="connsiteX1" fmla="*/ 0 w 7874751"/>
              <a:gd name="connsiteY1" fmla="*/ 14514 h 6908895"/>
              <a:gd name="connsiteX2" fmla="*/ 7874000 w 7874751"/>
              <a:gd name="connsiteY2" fmla="*/ 0 h 6908895"/>
              <a:gd name="connsiteX3" fmla="*/ 7870372 w 7874751"/>
              <a:gd name="connsiteY3" fmla="*/ 6908799 h 6908895"/>
              <a:gd name="connsiteX4" fmla="*/ 3196771 w 7874751"/>
              <a:gd name="connsiteY4" fmla="*/ 6908895 h 6908895"/>
              <a:gd name="connsiteX0" fmla="*/ 3211285 w 7889265"/>
              <a:gd name="connsiteY0" fmla="*/ 6908895 h 6908895"/>
              <a:gd name="connsiteX1" fmla="*/ 0 w 7889265"/>
              <a:gd name="connsiteY1" fmla="*/ 14514 h 6908895"/>
              <a:gd name="connsiteX2" fmla="*/ 7888514 w 7889265"/>
              <a:gd name="connsiteY2" fmla="*/ 0 h 6908895"/>
              <a:gd name="connsiteX3" fmla="*/ 7884886 w 7889265"/>
              <a:gd name="connsiteY3" fmla="*/ 6908799 h 6908895"/>
              <a:gd name="connsiteX4" fmla="*/ 3211285 w 7889265"/>
              <a:gd name="connsiteY4" fmla="*/ 6908895 h 6908895"/>
              <a:gd name="connsiteX0" fmla="*/ 3211285 w 7889265"/>
              <a:gd name="connsiteY0" fmla="*/ 6908895 h 6908895"/>
              <a:gd name="connsiteX1" fmla="*/ 0 w 7889265"/>
              <a:gd name="connsiteY1" fmla="*/ 14514 h 6908895"/>
              <a:gd name="connsiteX2" fmla="*/ 7888514 w 7889265"/>
              <a:gd name="connsiteY2" fmla="*/ 0 h 6908895"/>
              <a:gd name="connsiteX3" fmla="*/ 7884886 w 7889265"/>
              <a:gd name="connsiteY3" fmla="*/ 6908799 h 6908895"/>
              <a:gd name="connsiteX4" fmla="*/ 3211285 w 7889265"/>
              <a:gd name="connsiteY4" fmla="*/ 6908895 h 6908895"/>
              <a:gd name="connsiteX0" fmla="*/ 3211285 w 7889265"/>
              <a:gd name="connsiteY0" fmla="*/ 6923600 h 6923600"/>
              <a:gd name="connsiteX1" fmla="*/ 0 w 7889265"/>
              <a:gd name="connsiteY1" fmla="*/ 0 h 6923600"/>
              <a:gd name="connsiteX2" fmla="*/ 7888514 w 7889265"/>
              <a:gd name="connsiteY2" fmla="*/ 14705 h 6923600"/>
              <a:gd name="connsiteX3" fmla="*/ 7884886 w 7889265"/>
              <a:gd name="connsiteY3" fmla="*/ 6923504 h 6923600"/>
              <a:gd name="connsiteX4" fmla="*/ 3211285 w 7889265"/>
              <a:gd name="connsiteY4" fmla="*/ 6923600 h 6923600"/>
              <a:gd name="connsiteX0" fmla="*/ 3211285 w 7889265"/>
              <a:gd name="connsiteY0" fmla="*/ 6923600 h 6923600"/>
              <a:gd name="connsiteX1" fmla="*/ 0 w 7889265"/>
              <a:gd name="connsiteY1" fmla="*/ 0 h 6923600"/>
              <a:gd name="connsiteX2" fmla="*/ 7888514 w 7889265"/>
              <a:gd name="connsiteY2" fmla="*/ 14705 h 6923600"/>
              <a:gd name="connsiteX3" fmla="*/ 7884886 w 7889265"/>
              <a:gd name="connsiteY3" fmla="*/ 6923504 h 6923600"/>
              <a:gd name="connsiteX4" fmla="*/ 3211285 w 7889265"/>
              <a:gd name="connsiteY4" fmla="*/ 6923600 h 6923600"/>
              <a:gd name="connsiteX0" fmla="*/ 3211285 w 7889265"/>
              <a:gd name="connsiteY0" fmla="*/ 6908990 h 6908990"/>
              <a:gd name="connsiteX1" fmla="*/ 0 w 7889265"/>
              <a:gd name="connsiteY1" fmla="*/ 0 h 6908990"/>
              <a:gd name="connsiteX2" fmla="*/ 7888514 w 7889265"/>
              <a:gd name="connsiteY2" fmla="*/ 95 h 6908990"/>
              <a:gd name="connsiteX3" fmla="*/ 7884886 w 7889265"/>
              <a:gd name="connsiteY3" fmla="*/ 6908894 h 6908990"/>
              <a:gd name="connsiteX4" fmla="*/ 3211285 w 7889265"/>
              <a:gd name="connsiteY4" fmla="*/ 6908990 h 6908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9265" h="6908990">
                <a:moveTo>
                  <a:pt x="3211285" y="6908990"/>
                </a:moveTo>
                <a:lnTo>
                  <a:pt x="0" y="0"/>
                </a:lnTo>
                <a:lnTo>
                  <a:pt x="7888514" y="95"/>
                </a:lnTo>
                <a:cubicBezTo>
                  <a:pt x="7892143" y="2303028"/>
                  <a:pt x="7881257" y="4605961"/>
                  <a:pt x="7884886" y="6908894"/>
                </a:cubicBezTo>
                <a:lnTo>
                  <a:pt x="3211285" y="69089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79400" dist="127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0" y="0"/>
            <a:ext cx="7334931" cy="6858000"/>
          </a:xfrm>
          <a:custGeom>
            <a:avLst/>
            <a:gdLst>
              <a:gd name="connsiteX0" fmla="*/ 0 w 7334931"/>
              <a:gd name="connsiteY0" fmla="*/ 0 h 6858000"/>
              <a:gd name="connsiteX1" fmla="*/ 7334931 w 7334931"/>
              <a:gd name="connsiteY1" fmla="*/ 0 h 6858000"/>
              <a:gd name="connsiteX2" fmla="*/ 7334931 w 7334931"/>
              <a:gd name="connsiteY2" fmla="*/ 6858000 h 6858000"/>
              <a:gd name="connsiteX3" fmla="*/ 0 w 7334931"/>
              <a:gd name="connsiteY3" fmla="*/ 6858000 h 6858000"/>
              <a:gd name="connsiteX4" fmla="*/ 0 w 7334931"/>
              <a:gd name="connsiteY4" fmla="*/ 0 h 6858000"/>
              <a:gd name="connsiteX0" fmla="*/ 0 w 7334931"/>
              <a:gd name="connsiteY0" fmla="*/ 0 h 6858000"/>
              <a:gd name="connsiteX1" fmla="*/ 4098245 w 7334931"/>
              <a:gd name="connsiteY1" fmla="*/ 0 h 6858000"/>
              <a:gd name="connsiteX2" fmla="*/ 7334931 w 7334931"/>
              <a:gd name="connsiteY2" fmla="*/ 6858000 h 6858000"/>
              <a:gd name="connsiteX3" fmla="*/ 0 w 7334931"/>
              <a:gd name="connsiteY3" fmla="*/ 6858000 h 6858000"/>
              <a:gd name="connsiteX4" fmla="*/ 0 w 73349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34931" h="6858000">
                <a:moveTo>
                  <a:pt x="0" y="0"/>
                </a:moveTo>
                <a:lnTo>
                  <a:pt x="4098245" y="0"/>
                </a:lnTo>
                <a:lnTo>
                  <a:pt x="733493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等腰三角形 9"/>
          <p:cNvSpPr/>
          <p:nvPr/>
        </p:nvSpPr>
        <p:spPr>
          <a:xfrm rot="11418532">
            <a:off x="-73279" y="2267725"/>
            <a:ext cx="2964328" cy="1692522"/>
          </a:xfrm>
          <a:custGeom>
            <a:avLst/>
            <a:gdLst>
              <a:gd name="connsiteX0" fmla="*/ 0 w 1750329"/>
              <a:gd name="connsiteY0" fmla="*/ 3649428 h 3649428"/>
              <a:gd name="connsiteX1" fmla="*/ 875165 w 1750329"/>
              <a:gd name="connsiteY1" fmla="*/ 0 h 3649428"/>
              <a:gd name="connsiteX2" fmla="*/ 1750329 w 1750329"/>
              <a:gd name="connsiteY2" fmla="*/ 3649428 h 3649428"/>
              <a:gd name="connsiteX3" fmla="*/ 0 w 1750329"/>
              <a:gd name="connsiteY3" fmla="*/ 3649428 h 3649428"/>
              <a:gd name="connsiteX0" fmla="*/ 0 w 4380644"/>
              <a:gd name="connsiteY0" fmla="*/ 4237104 h 4237104"/>
              <a:gd name="connsiteX1" fmla="*/ 3505480 w 4380644"/>
              <a:gd name="connsiteY1" fmla="*/ 0 h 4237104"/>
              <a:gd name="connsiteX2" fmla="*/ 4380644 w 4380644"/>
              <a:gd name="connsiteY2" fmla="*/ 3649428 h 4237104"/>
              <a:gd name="connsiteX3" fmla="*/ 0 w 4380644"/>
              <a:gd name="connsiteY3" fmla="*/ 4237104 h 4237104"/>
              <a:gd name="connsiteX0" fmla="*/ 0 w 5804764"/>
              <a:gd name="connsiteY0" fmla="*/ 4237104 h 4237104"/>
              <a:gd name="connsiteX1" fmla="*/ 3505480 w 5804764"/>
              <a:gd name="connsiteY1" fmla="*/ 0 h 4237104"/>
              <a:gd name="connsiteX2" fmla="*/ 5804764 w 5804764"/>
              <a:gd name="connsiteY2" fmla="*/ 3458109 h 4237104"/>
              <a:gd name="connsiteX3" fmla="*/ 0 w 5804764"/>
              <a:gd name="connsiteY3" fmla="*/ 4237104 h 4237104"/>
              <a:gd name="connsiteX0" fmla="*/ 0 w 6451115"/>
              <a:gd name="connsiteY0" fmla="*/ 3858236 h 3858236"/>
              <a:gd name="connsiteX1" fmla="*/ 6451115 w 6451115"/>
              <a:gd name="connsiteY1" fmla="*/ 0 h 3858236"/>
              <a:gd name="connsiteX2" fmla="*/ 5804764 w 6451115"/>
              <a:gd name="connsiteY2" fmla="*/ 3079241 h 3858236"/>
              <a:gd name="connsiteX3" fmla="*/ 0 w 6451115"/>
              <a:gd name="connsiteY3" fmla="*/ 3858236 h 3858236"/>
              <a:gd name="connsiteX0" fmla="*/ 0 w 7043107"/>
              <a:gd name="connsiteY0" fmla="*/ 3858236 h 3858236"/>
              <a:gd name="connsiteX1" fmla="*/ 6451115 w 7043107"/>
              <a:gd name="connsiteY1" fmla="*/ 0 h 3858236"/>
              <a:gd name="connsiteX2" fmla="*/ 7043107 w 7043107"/>
              <a:gd name="connsiteY2" fmla="*/ 1127963 h 3858236"/>
              <a:gd name="connsiteX3" fmla="*/ 0 w 7043107"/>
              <a:gd name="connsiteY3" fmla="*/ 3858236 h 3858236"/>
              <a:gd name="connsiteX0" fmla="*/ 0 w 2944853"/>
              <a:gd name="connsiteY0" fmla="*/ 1652313 h 1652313"/>
              <a:gd name="connsiteX1" fmla="*/ 2352861 w 2944853"/>
              <a:gd name="connsiteY1" fmla="*/ 0 h 1652313"/>
              <a:gd name="connsiteX2" fmla="*/ 2944853 w 2944853"/>
              <a:gd name="connsiteY2" fmla="*/ 1127963 h 1652313"/>
              <a:gd name="connsiteX3" fmla="*/ 0 w 2944853"/>
              <a:gd name="connsiteY3" fmla="*/ 1652313 h 1652313"/>
              <a:gd name="connsiteX0" fmla="*/ 0 w 2944854"/>
              <a:gd name="connsiteY0" fmla="*/ 1652313 h 1652313"/>
              <a:gd name="connsiteX1" fmla="*/ 2352862 w 2944854"/>
              <a:gd name="connsiteY1" fmla="*/ 0 h 1652313"/>
              <a:gd name="connsiteX2" fmla="*/ 2944854 w 2944854"/>
              <a:gd name="connsiteY2" fmla="*/ 1127963 h 1652313"/>
              <a:gd name="connsiteX3" fmla="*/ 0 w 2944854"/>
              <a:gd name="connsiteY3" fmla="*/ 1652313 h 1652313"/>
              <a:gd name="connsiteX0" fmla="*/ 0 w 2964328"/>
              <a:gd name="connsiteY0" fmla="*/ 1627349 h 1627349"/>
              <a:gd name="connsiteX1" fmla="*/ 2372336 w 2964328"/>
              <a:gd name="connsiteY1" fmla="*/ 0 h 1627349"/>
              <a:gd name="connsiteX2" fmla="*/ 2964328 w 2964328"/>
              <a:gd name="connsiteY2" fmla="*/ 1127963 h 1627349"/>
              <a:gd name="connsiteX3" fmla="*/ 0 w 2964328"/>
              <a:gd name="connsiteY3" fmla="*/ 1627349 h 1627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4328" h="1627349">
                <a:moveTo>
                  <a:pt x="0" y="1627349"/>
                </a:moveTo>
                <a:lnTo>
                  <a:pt x="2372336" y="0"/>
                </a:lnTo>
                <a:lnTo>
                  <a:pt x="2964328" y="1127963"/>
                </a:lnTo>
                <a:lnTo>
                  <a:pt x="0" y="1627349"/>
                </a:lnTo>
                <a:close/>
              </a:path>
            </a:pathLst>
          </a:custGeom>
          <a:solidFill>
            <a:srgbClr val="0070C0">
              <a:alpha val="46000"/>
            </a:srgb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3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8620"/>
            <a:ext cx="3000375" cy="18192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70990"/>
            <a:ext cx="5837011" cy="308701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2300" y="0"/>
            <a:ext cx="3705225" cy="3543300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6330603" y="3741962"/>
            <a:ext cx="5600140" cy="2876552"/>
          </a:xfrm>
          <a:custGeom>
            <a:avLst/>
            <a:gdLst>
              <a:gd name="connsiteX0" fmla="*/ 0 w 4366425"/>
              <a:gd name="connsiteY0" fmla="*/ 0 h 3075214"/>
              <a:gd name="connsiteX1" fmla="*/ 4366425 w 4366425"/>
              <a:gd name="connsiteY1" fmla="*/ 0 h 3075214"/>
              <a:gd name="connsiteX2" fmla="*/ 4366425 w 4366425"/>
              <a:gd name="connsiteY2" fmla="*/ 3075214 h 3075214"/>
              <a:gd name="connsiteX3" fmla="*/ 0 w 4366425"/>
              <a:gd name="connsiteY3" fmla="*/ 3075214 h 3075214"/>
              <a:gd name="connsiteX4" fmla="*/ 0 w 4366425"/>
              <a:gd name="connsiteY4" fmla="*/ 0 h 3075214"/>
              <a:gd name="connsiteX0" fmla="*/ 0 w 5672711"/>
              <a:gd name="connsiteY0" fmla="*/ 0 h 3075214"/>
              <a:gd name="connsiteX1" fmla="*/ 5672711 w 5672711"/>
              <a:gd name="connsiteY1" fmla="*/ 0 h 3075214"/>
              <a:gd name="connsiteX2" fmla="*/ 5672711 w 5672711"/>
              <a:gd name="connsiteY2" fmla="*/ 3075214 h 3075214"/>
              <a:gd name="connsiteX3" fmla="*/ 1306286 w 5672711"/>
              <a:gd name="connsiteY3" fmla="*/ 3075214 h 3075214"/>
              <a:gd name="connsiteX4" fmla="*/ 0 w 5672711"/>
              <a:gd name="connsiteY4" fmla="*/ 0 h 3075214"/>
              <a:gd name="connsiteX0" fmla="*/ 0 w 5672711"/>
              <a:gd name="connsiteY0" fmla="*/ 0 h 3075214"/>
              <a:gd name="connsiteX1" fmla="*/ 5672711 w 5672711"/>
              <a:gd name="connsiteY1" fmla="*/ 0 h 3075214"/>
              <a:gd name="connsiteX2" fmla="*/ 5672711 w 5672711"/>
              <a:gd name="connsiteY2" fmla="*/ 3075214 h 3075214"/>
              <a:gd name="connsiteX3" fmla="*/ 1393372 w 5672711"/>
              <a:gd name="connsiteY3" fmla="*/ 3075214 h 3075214"/>
              <a:gd name="connsiteX4" fmla="*/ 0 w 5672711"/>
              <a:gd name="connsiteY4" fmla="*/ 0 h 3075214"/>
              <a:gd name="connsiteX0" fmla="*/ 0 w 5629168"/>
              <a:gd name="connsiteY0" fmla="*/ 0 h 3090889"/>
              <a:gd name="connsiteX1" fmla="*/ 5629168 w 5629168"/>
              <a:gd name="connsiteY1" fmla="*/ 15675 h 3090889"/>
              <a:gd name="connsiteX2" fmla="*/ 5629168 w 5629168"/>
              <a:gd name="connsiteY2" fmla="*/ 3090889 h 3090889"/>
              <a:gd name="connsiteX3" fmla="*/ 1349829 w 5629168"/>
              <a:gd name="connsiteY3" fmla="*/ 3090889 h 3090889"/>
              <a:gd name="connsiteX4" fmla="*/ 0 w 5629168"/>
              <a:gd name="connsiteY4" fmla="*/ 0 h 3090889"/>
              <a:gd name="connsiteX0" fmla="*/ 0 w 5600140"/>
              <a:gd name="connsiteY0" fmla="*/ 0 h 3106564"/>
              <a:gd name="connsiteX1" fmla="*/ 5600140 w 5600140"/>
              <a:gd name="connsiteY1" fmla="*/ 31350 h 3106564"/>
              <a:gd name="connsiteX2" fmla="*/ 5600140 w 5600140"/>
              <a:gd name="connsiteY2" fmla="*/ 3106564 h 3106564"/>
              <a:gd name="connsiteX3" fmla="*/ 1320801 w 5600140"/>
              <a:gd name="connsiteY3" fmla="*/ 3106564 h 3106564"/>
              <a:gd name="connsiteX4" fmla="*/ 0 w 5600140"/>
              <a:gd name="connsiteY4" fmla="*/ 0 h 310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0140" h="3106564">
                <a:moveTo>
                  <a:pt x="0" y="0"/>
                </a:moveTo>
                <a:lnTo>
                  <a:pt x="5600140" y="31350"/>
                </a:lnTo>
                <a:lnTo>
                  <a:pt x="5600140" y="3106564"/>
                </a:lnTo>
                <a:lnTo>
                  <a:pt x="1320801" y="3106564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rgbClr val="2A2A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文本框 29"/>
          <p:cNvSpPr txBox="1"/>
          <p:nvPr/>
        </p:nvSpPr>
        <p:spPr>
          <a:xfrm>
            <a:off x="7435329" y="4072939"/>
            <a:ext cx="4395015" cy="1966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l-GR" altLang="zh-CN" sz="1600" dirty="0">
                <a:solidFill>
                  <a:srgbClr val="2A292E"/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rPr>
              <a:t>Όλα τα ραντάρ της σειράς της </a:t>
            </a:r>
            <a:r>
              <a:rPr lang="en-US" altLang="zh-CN" sz="1600" dirty="0" err="1">
                <a:solidFill>
                  <a:srgbClr val="2A292E"/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rPr>
              <a:t>Dahua</a:t>
            </a:r>
            <a:r>
              <a:rPr lang="el-GR" altLang="zh-CN" sz="1600" dirty="0">
                <a:solidFill>
                  <a:srgbClr val="2A292E"/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rPr>
              <a:t> μπορούν να συνδυαστούν με όλες τις </a:t>
            </a:r>
            <a:r>
              <a:rPr lang="en-US" altLang="zh-CN" sz="1600" dirty="0">
                <a:solidFill>
                  <a:srgbClr val="2A292E"/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rPr>
              <a:t>PTZ </a:t>
            </a:r>
            <a:r>
              <a:rPr lang="el-GR" altLang="zh-CN" sz="1600" dirty="0">
                <a:solidFill>
                  <a:srgbClr val="2A292E"/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rPr>
              <a:t>κάμερες της </a:t>
            </a:r>
            <a:r>
              <a:rPr lang="en-US" altLang="zh-CN" sz="1600" dirty="0" err="1">
                <a:solidFill>
                  <a:srgbClr val="2A292E"/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rPr>
              <a:t>Dahua</a:t>
            </a:r>
            <a:r>
              <a:rPr lang="el-GR" altLang="zh-CN" sz="1600" dirty="0">
                <a:solidFill>
                  <a:srgbClr val="2A292E"/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rPr>
              <a:t> ώστε να προσφέρουν ολοκληρωμένη λύση παρακολούθησης της περιμέτρου ακόμη και με οπτική επιβεβαίωση.</a:t>
            </a:r>
            <a:endParaRPr lang="zh-CN" altLang="en-US" sz="1600" dirty="0">
              <a:solidFill>
                <a:srgbClr val="2A292E"/>
              </a:solidFill>
              <a:latin typeface="Segoe UI" panose="020B0502040204020203" pitchFamily="34" charset="0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31" name="矩形 28"/>
          <p:cNvSpPr/>
          <p:nvPr/>
        </p:nvSpPr>
        <p:spPr>
          <a:xfrm>
            <a:off x="3629706" y="2653240"/>
            <a:ext cx="1956274" cy="955037"/>
          </a:xfrm>
          <a:custGeom>
            <a:avLst/>
            <a:gdLst>
              <a:gd name="connsiteX0" fmla="*/ 0 w 4366425"/>
              <a:gd name="connsiteY0" fmla="*/ 0 h 3075214"/>
              <a:gd name="connsiteX1" fmla="*/ 4366425 w 4366425"/>
              <a:gd name="connsiteY1" fmla="*/ 0 h 3075214"/>
              <a:gd name="connsiteX2" fmla="*/ 4366425 w 4366425"/>
              <a:gd name="connsiteY2" fmla="*/ 3075214 h 3075214"/>
              <a:gd name="connsiteX3" fmla="*/ 0 w 4366425"/>
              <a:gd name="connsiteY3" fmla="*/ 3075214 h 3075214"/>
              <a:gd name="connsiteX4" fmla="*/ 0 w 4366425"/>
              <a:gd name="connsiteY4" fmla="*/ 0 h 3075214"/>
              <a:gd name="connsiteX0" fmla="*/ 0 w 5672711"/>
              <a:gd name="connsiteY0" fmla="*/ 0 h 3075214"/>
              <a:gd name="connsiteX1" fmla="*/ 5672711 w 5672711"/>
              <a:gd name="connsiteY1" fmla="*/ 0 h 3075214"/>
              <a:gd name="connsiteX2" fmla="*/ 5672711 w 5672711"/>
              <a:gd name="connsiteY2" fmla="*/ 3075214 h 3075214"/>
              <a:gd name="connsiteX3" fmla="*/ 1306286 w 5672711"/>
              <a:gd name="connsiteY3" fmla="*/ 3075214 h 3075214"/>
              <a:gd name="connsiteX4" fmla="*/ 0 w 5672711"/>
              <a:gd name="connsiteY4" fmla="*/ 0 h 3075214"/>
              <a:gd name="connsiteX0" fmla="*/ 0 w 5672711"/>
              <a:gd name="connsiteY0" fmla="*/ 0 h 3075214"/>
              <a:gd name="connsiteX1" fmla="*/ 5672711 w 5672711"/>
              <a:gd name="connsiteY1" fmla="*/ 0 h 3075214"/>
              <a:gd name="connsiteX2" fmla="*/ 5672711 w 5672711"/>
              <a:gd name="connsiteY2" fmla="*/ 3075214 h 3075214"/>
              <a:gd name="connsiteX3" fmla="*/ 1393372 w 5672711"/>
              <a:gd name="connsiteY3" fmla="*/ 3075214 h 3075214"/>
              <a:gd name="connsiteX4" fmla="*/ 0 w 5672711"/>
              <a:gd name="connsiteY4" fmla="*/ 0 h 3075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2711" h="3075214">
                <a:moveTo>
                  <a:pt x="0" y="0"/>
                </a:moveTo>
                <a:lnTo>
                  <a:pt x="5672711" y="0"/>
                </a:lnTo>
                <a:lnTo>
                  <a:pt x="5672711" y="3075214"/>
                </a:lnTo>
                <a:lnTo>
                  <a:pt x="1393372" y="3075214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2" name="文本框 31"/>
          <p:cNvSpPr txBox="1"/>
          <p:nvPr/>
        </p:nvSpPr>
        <p:spPr>
          <a:xfrm>
            <a:off x="3737563" y="2719613"/>
            <a:ext cx="1585300" cy="823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CN" sz="2000" b="1" dirty="0">
                <a:solidFill>
                  <a:schemeClr val="bg1"/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rPr>
              <a:t>DSS PLATFORM</a:t>
            </a:r>
            <a:endParaRPr lang="zh-CN" altLang="en-US" sz="2000" b="1" dirty="0">
              <a:solidFill>
                <a:schemeClr val="bg1"/>
              </a:solidFill>
              <a:latin typeface="Segoe UI" panose="020B0502040204020203" pitchFamily="34" charset="0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128635" y="2699871"/>
            <a:ext cx="1927315" cy="823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l-GR" altLang="zh-CN" sz="2000" b="1" dirty="0"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rPr>
              <a:t>Σύνδεση </a:t>
            </a:r>
            <a:r>
              <a:rPr lang="en-US" altLang="zh-CN" sz="2000" b="1" dirty="0"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rPr>
              <a:t>Radar </a:t>
            </a:r>
            <a:r>
              <a:rPr lang="el-GR" altLang="zh-CN" sz="2000" b="1" dirty="0"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rPr>
              <a:t>με </a:t>
            </a:r>
            <a:r>
              <a:rPr lang="en-US" altLang="zh-CN" sz="2000" b="1" dirty="0"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rPr>
              <a:t>PTZ</a:t>
            </a:r>
            <a:endParaRPr lang="zh-CN" altLang="en-US" sz="2000" b="1" dirty="0">
              <a:latin typeface="Segoe UI" panose="020B0502040204020203" pitchFamily="34" charset="0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17" name="矩形 28"/>
          <p:cNvSpPr/>
          <p:nvPr/>
        </p:nvSpPr>
        <p:spPr>
          <a:xfrm>
            <a:off x="5829050" y="2626000"/>
            <a:ext cx="1941759" cy="969551"/>
          </a:xfrm>
          <a:custGeom>
            <a:avLst/>
            <a:gdLst>
              <a:gd name="connsiteX0" fmla="*/ 0 w 4366425"/>
              <a:gd name="connsiteY0" fmla="*/ 0 h 3075214"/>
              <a:gd name="connsiteX1" fmla="*/ 4366425 w 4366425"/>
              <a:gd name="connsiteY1" fmla="*/ 0 h 3075214"/>
              <a:gd name="connsiteX2" fmla="*/ 4366425 w 4366425"/>
              <a:gd name="connsiteY2" fmla="*/ 3075214 h 3075214"/>
              <a:gd name="connsiteX3" fmla="*/ 0 w 4366425"/>
              <a:gd name="connsiteY3" fmla="*/ 3075214 h 3075214"/>
              <a:gd name="connsiteX4" fmla="*/ 0 w 4366425"/>
              <a:gd name="connsiteY4" fmla="*/ 0 h 3075214"/>
              <a:gd name="connsiteX0" fmla="*/ 0 w 5672711"/>
              <a:gd name="connsiteY0" fmla="*/ 0 h 3075214"/>
              <a:gd name="connsiteX1" fmla="*/ 5672711 w 5672711"/>
              <a:gd name="connsiteY1" fmla="*/ 0 h 3075214"/>
              <a:gd name="connsiteX2" fmla="*/ 5672711 w 5672711"/>
              <a:gd name="connsiteY2" fmla="*/ 3075214 h 3075214"/>
              <a:gd name="connsiteX3" fmla="*/ 1306286 w 5672711"/>
              <a:gd name="connsiteY3" fmla="*/ 3075214 h 3075214"/>
              <a:gd name="connsiteX4" fmla="*/ 0 w 5672711"/>
              <a:gd name="connsiteY4" fmla="*/ 0 h 3075214"/>
              <a:gd name="connsiteX0" fmla="*/ 0 w 5672711"/>
              <a:gd name="connsiteY0" fmla="*/ 0 h 3075214"/>
              <a:gd name="connsiteX1" fmla="*/ 5672711 w 5672711"/>
              <a:gd name="connsiteY1" fmla="*/ 0 h 3075214"/>
              <a:gd name="connsiteX2" fmla="*/ 5672711 w 5672711"/>
              <a:gd name="connsiteY2" fmla="*/ 3075214 h 3075214"/>
              <a:gd name="connsiteX3" fmla="*/ 1393372 w 5672711"/>
              <a:gd name="connsiteY3" fmla="*/ 3075214 h 3075214"/>
              <a:gd name="connsiteX4" fmla="*/ 0 w 5672711"/>
              <a:gd name="connsiteY4" fmla="*/ 0 h 3075214"/>
              <a:gd name="connsiteX0" fmla="*/ 0 w 5630621"/>
              <a:gd name="connsiteY0" fmla="*/ 0 h 3121949"/>
              <a:gd name="connsiteX1" fmla="*/ 5630621 w 5630621"/>
              <a:gd name="connsiteY1" fmla="*/ 46735 h 3121949"/>
              <a:gd name="connsiteX2" fmla="*/ 5630621 w 5630621"/>
              <a:gd name="connsiteY2" fmla="*/ 3121949 h 3121949"/>
              <a:gd name="connsiteX3" fmla="*/ 1351282 w 5630621"/>
              <a:gd name="connsiteY3" fmla="*/ 3121949 h 3121949"/>
              <a:gd name="connsiteX4" fmla="*/ 0 w 5630621"/>
              <a:gd name="connsiteY4" fmla="*/ 0 h 312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0621" h="3121949">
                <a:moveTo>
                  <a:pt x="0" y="0"/>
                </a:moveTo>
                <a:lnTo>
                  <a:pt x="5630621" y="46735"/>
                </a:lnTo>
                <a:lnTo>
                  <a:pt x="5630621" y="3121949"/>
                </a:lnTo>
                <a:lnTo>
                  <a:pt x="1351282" y="3121949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0800000" lon="1080000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81648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 animBg="1"/>
      <p:bldP spid="32" grpId="0"/>
      <p:bldP spid="16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弦形 90"/>
          <p:cNvSpPr/>
          <p:nvPr/>
        </p:nvSpPr>
        <p:spPr>
          <a:xfrm rot="5953837">
            <a:off x="5740608" y="1219829"/>
            <a:ext cx="4945330" cy="4872062"/>
          </a:xfrm>
          <a:prstGeom prst="chord">
            <a:avLst>
              <a:gd name="adj1" fmla="val 4331628"/>
              <a:gd name="adj2" fmla="val 16200000"/>
            </a:avLst>
          </a:prstGeom>
          <a:solidFill>
            <a:srgbClr val="009491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弦形 89"/>
          <p:cNvSpPr/>
          <p:nvPr/>
        </p:nvSpPr>
        <p:spPr>
          <a:xfrm rot="5953837">
            <a:off x="1895581" y="1202551"/>
            <a:ext cx="4945330" cy="4872062"/>
          </a:xfrm>
          <a:prstGeom prst="chord">
            <a:avLst>
              <a:gd name="adj1" fmla="val 4244636"/>
              <a:gd name="adj2" fmla="val 16200000"/>
            </a:avLst>
          </a:prstGeom>
          <a:solidFill>
            <a:srgbClr val="009491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>
            <a:off x="0" y="261263"/>
            <a:ext cx="12192000" cy="638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66943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l-GR" altLang="zh-CN" sz="28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Ο σημαντικός ρόλος των </a:t>
            </a:r>
            <a:r>
              <a:rPr lang="en-US" altLang="zh-CN" sz="28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Radar </a:t>
            </a:r>
            <a:r>
              <a:rPr lang="el-GR" altLang="zh-CN" sz="28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στη περιμετρική ασφάλεια</a:t>
            </a:r>
            <a:endParaRPr lang="zh-CN" altLang="en-US" sz="28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39" name="直接连接符 38"/>
          <p:cNvCxnSpPr/>
          <p:nvPr/>
        </p:nvCxnSpPr>
        <p:spPr>
          <a:xfrm>
            <a:off x="1839831" y="3347782"/>
            <a:ext cx="9676456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 flipV="1">
            <a:off x="1846443" y="4033610"/>
            <a:ext cx="9676800" cy="400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>
            <a:off x="1859009" y="1168776"/>
            <a:ext cx="9676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图片 50">
            <a:extLst>
              <a:ext uri="{FF2B5EF4-FFF2-40B4-BE49-F238E27FC236}">
                <a16:creationId xmlns:a16="http://schemas.microsoft.com/office/drawing/2014/main" id="{4D1DB369-E71C-4415-A7D4-5D20512F3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49273" y="4107709"/>
            <a:ext cx="1130985" cy="955798"/>
          </a:xfrm>
          <a:prstGeom prst="rect">
            <a:avLst/>
          </a:prstGeom>
        </p:spPr>
      </p:pic>
      <p:sp>
        <p:nvSpPr>
          <p:cNvPr id="56" name="弦形 55"/>
          <p:cNvSpPr/>
          <p:nvPr/>
        </p:nvSpPr>
        <p:spPr>
          <a:xfrm rot="6227849">
            <a:off x="2495971" y="3323562"/>
            <a:ext cx="1105174" cy="1105174"/>
          </a:xfrm>
          <a:prstGeom prst="chord">
            <a:avLst>
              <a:gd name="adj1" fmla="val 3585996"/>
              <a:gd name="adj2" fmla="val 16512515"/>
            </a:avLst>
          </a:prstGeom>
          <a:solidFill>
            <a:schemeClr val="tx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7" name="弦形 56"/>
          <p:cNvSpPr/>
          <p:nvPr/>
        </p:nvSpPr>
        <p:spPr>
          <a:xfrm rot="6759244">
            <a:off x="9601227" y="3319050"/>
            <a:ext cx="1034473" cy="1034473"/>
          </a:xfrm>
          <a:prstGeom prst="chord">
            <a:avLst/>
          </a:prstGeom>
          <a:solidFill>
            <a:schemeClr val="tx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8" name="弦形 57"/>
          <p:cNvSpPr/>
          <p:nvPr/>
        </p:nvSpPr>
        <p:spPr>
          <a:xfrm rot="6759244">
            <a:off x="9079875" y="3328495"/>
            <a:ext cx="1034473" cy="1034473"/>
          </a:xfrm>
          <a:prstGeom prst="chord">
            <a:avLst/>
          </a:prstGeom>
          <a:solidFill>
            <a:schemeClr val="tx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9" name="弦形 58"/>
          <p:cNvSpPr/>
          <p:nvPr/>
        </p:nvSpPr>
        <p:spPr>
          <a:xfrm rot="6367402">
            <a:off x="1938439" y="3323561"/>
            <a:ext cx="1105174" cy="1105174"/>
          </a:xfrm>
          <a:prstGeom prst="chord">
            <a:avLst>
              <a:gd name="adj1" fmla="val 3413216"/>
              <a:gd name="adj2" fmla="val 16200000"/>
            </a:avLst>
          </a:prstGeom>
          <a:solidFill>
            <a:schemeClr val="tx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60" name="图片 59">
            <a:extLst>
              <a:ext uri="{FF2B5EF4-FFF2-40B4-BE49-F238E27FC236}">
                <a16:creationId xmlns:a16="http://schemas.microsoft.com/office/drawing/2014/main" id="{4D1DB369-E71C-4415-A7D4-5D20512F3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46042" y="4129688"/>
            <a:ext cx="1130985" cy="955798"/>
          </a:xfrm>
          <a:prstGeom prst="rect">
            <a:avLst/>
          </a:prstGeom>
        </p:spPr>
      </p:pic>
      <p:cxnSp>
        <p:nvCxnSpPr>
          <p:cNvPr id="61" name="直接连接符 60"/>
          <p:cNvCxnSpPr/>
          <p:nvPr/>
        </p:nvCxnSpPr>
        <p:spPr>
          <a:xfrm>
            <a:off x="11310449" y="1183290"/>
            <a:ext cx="0" cy="287824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51">
            <a:extLst>
              <a:ext uri="{FF2B5EF4-FFF2-40B4-BE49-F238E27FC236}">
                <a16:creationId xmlns:a16="http://schemas.microsoft.com/office/drawing/2014/main" id="{B08C2493-2335-459E-922E-00D8490FCCEF}"/>
              </a:ext>
            </a:extLst>
          </p:cNvPr>
          <p:cNvSpPr txBox="1"/>
          <p:nvPr/>
        </p:nvSpPr>
        <p:spPr bwMode="auto">
          <a:xfrm>
            <a:off x="11525697" y="1053949"/>
            <a:ext cx="69602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5000m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3" name="TextBox 51">
            <a:extLst>
              <a:ext uri="{FF2B5EF4-FFF2-40B4-BE49-F238E27FC236}">
                <a16:creationId xmlns:a16="http://schemas.microsoft.com/office/drawing/2014/main" id="{B08C2493-2335-459E-922E-00D8490FCCEF}"/>
              </a:ext>
            </a:extLst>
          </p:cNvPr>
          <p:cNvSpPr txBox="1"/>
          <p:nvPr/>
        </p:nvSpPr>
        <p:spPr bwMode="auto">
          <a:xfrm>
            <a:off x="11496479" y="3137798"/>
            <a:ext cx="60465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450m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4" name="TextBox 51">
            <a:extLst>
              <a:ext uri="{FF2B5EF4-FFF2-40B4-BE49-F238E27FC236}">
                <a16:creationId xmlns:a16="http://schemas.microsoft.com/office/drawing/2014/main" id="{B08C2493-2335-459E-922E-00D8490FCCEF}"/>
              </a:ext>
            </a:extLst>
          </p:cNvPr>
          <p:cNvSpPr txBox="1"/>
          <p:nvPr/>
        </p:nvSpPr>
        <p:spPr bwMode="auto">
          <a:xfrm>
            <a:off x="78156" y="1029401"/>
            <a:ext cx="158242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</a:defRPr>
            </a:lvl1pPr>
          </a:lstStyle>
          <a:p>
            <a:r>
              <a:rPr lang="el-GR" altLang="zh-CN" dirty="0">
                <a:solidFill>
                  <a:schemeClr val="tx1"/>
                </a:solidFill>
              </a:rPr>
              <a:t>1</a:t>
            </a:r>
            <a:r>
              <a:rPr lang="el-GR" altLang="zh-CN" baseline="30000" dirty="0">
                <a:solidFill>
                  <a:schemeClr val="tx1"/>
                </a:solidFill>
              </a:rPr>
              <a:t>Η</a:t>
            </a:r>
            <a:r>
              <a:rPr lang="el-GR" altLang="zh-CN" dirty="0">
                <a:solidFill>
                  <a:schemeClr val="tx1"/>
                </a:solidFill>
              </a:rPr>
              <a:t> γραμμή άμυνας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65" name="TextBox 51">
            <a:extLst>
              <a:ext uri="{FF2B5EF4-FFF2-40B4-BE49-F238E27FC236}">
                <a16:creationId xmlns:a16="http://schemas.microsoft.com/office/drawing/2014/main" id="{B08C2493-2335-459E-922E-00D8490FCCEF}"/>
              </a:ext>
            </a:extLst>
          </p:cNvPr>
          <p:cNvSpPr txBox="1"/>
          <p:nvPr/>
        </p:nvSpPr>
        <p:spPr bwMode="auto">
          <a:xfrm>
            <a:off x="78156" y="3158383"/>
            <a:ext cx="157280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</a:defRPr>
            </a:lvl1pPr>
          </a:lstStyle>
          <a:p>
            <a:r>
              <a:rPr lang="el-GR" altLang="zh-CN" dirty="0">
                <a:solidFill>
                  <a:schemeClr val="tx1"/>
                </a:solidFill>
              </a:rPr>
              <a:t>2</a:t>
            </a:r>
            <a:r>
              <a:rPr lang="el-GR" altLang="zh-CN" baseline="30000" dirty="0">
                <a:solidFill>
                  <a:schemeClr val="tx1"/>
                </a:solidFill>
              </a:rPr>
              <a:t>η</a:t>
            </a:r>
            <a:r>
              <a:rPr lang="el-GR" altLang="zh-CN" dirty="0">
                <a:solidFill>
                  <a:schemeClr val="tx1"/>
                </a:solidFill>
              </a:rPr>
              <a:t> γραμμή άμυνας</a:t>
            </a:r>
            <a:endParaRPr lang="en-US" altLang="zh-CN" dirty="0">
              <a:solidFill>
                <a:schemeClr val="tx1"/>
              </a:solidFill>
            </a:endParaRPr>
          </a:p>
        </p:txBody>
      </p:sp>
      <p:cxnSp>
        <p:nvCxnSpPr>
          <p:cNvPr id="66" name="直接连接符 65"/>
          <p:cNvCxnSpPr/>
          <p:nvPr/>
        </p:nvCxnSpPr>
        <p:spPr>
          <a:xfrm>
            <a:off x="8185087" y="1170152"/>
            <a:ext cx="0" cy="287824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连接符 70"/>
          <p:cNvCxnSpPr/>
          <p:nvPr/>
        </p:nvCxnSpPr>
        <p:spPr>
          <a:xfrm>
            <a:off x="4337523" y="1160360"/>
            <a:ext cx="0" cy="287824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矩形 72">
            <a:extLst>
              <a:ext uri="{FF2B5EF4-FFF2-40B4-BE49-F238E27FC236}">
                <a16:creationId xmlns:a16="http://schemas.microsoft.com/office/drawing/2014/main" id="{90AFD9E3-A077-4D97-B843-C1C568CFAF09}"/>
              </a:ext>
            </a:extLst>
          </p:cNvPr>
          <p:cNvSpPr/>
          <p:nvPr/>
        </p:nvSpPr>
        <p:spPr>
          <a:xfrm>
            <a:off x="3785526" y="4938000"/>
            <a:ext cx="103302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1050" b="1" dirty="0">
                <a:latin typeface="Segoe UI" panose="020B0502040204020203" pitchFamily="34" charset="0"/>
                <a:cs typeface="Segoe UI" panose="020B0502040204020203" pitchFamily="34" charset="0"/>
              </a:rPr>
              <a:t>Thermal</a:t>
            </a:r>
          </a:p>
          <a:p>
            <a:pPr lvl="0" algn="ctr">
              <a:defRPr/>
            </a:pPr>
            <a:r>
              <a:rPr lang="en-US" altLang="zh-CN" sz="1050" b="1" dirty="0">
                <a:latin typeface="Segoe UI" panose="020B0502040204020203" pitchFamily="34" charset="0"/>
                <a:cs typeface="Segoe UI" panose="020B0502040204020203" pitchFamily="34" charset="0"/>
              </a:rPr>
              <a:t>PTZ</a:t>
            </a:r>
            <a:endParaRPr lang="zh-CN" altLang="en-US" sz="105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90AFD9E3-A077-4D97-B843-C1C568CFAF09}"/>
              </a:ext>
            </a:extLst>
          </p:cNvPr>
          <p:cNvSpPr/>
          <p:nvPr/>
        </p:nvSpPr>
        <p:spPr>
          <a:xfrm>
            <a:off x="2166730" y="4737643"/>
            <a:ext cx="103302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105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Radar</a:t>
            </a:r>
            <a:endParaRPr lang="zh-CN" altLang="en-US" sz="105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90AFD9E3-A077-4D97-B843-C1C568CFAF09}"/>
              </a:ext>
            </a:extLst>
          </p:cNvPr>
          <p:cNvSpPr/>
          <p:nvPr/>
        </p:nvSpPr>
        <p:spPr>
          <a:xfrm>
            <a:off x="9430422" y="4736291"/>
            <a:ext cx="103302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105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Radar</a:t>
            </a:r>
            <a:endParaRPr lang="zh-CN" altLang="en-US" sz="105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90AFD9E3-A077-4D97-B843-C1C568CFAF09}"/>
              </a:ext>
            </a:extLst>
          </p:cNvPr>
          <p:cNvSpPr/>
          <p:nvPr/>
        </p:nvSpPr>
        <p:spPr>
          <a:xfrm>
            <a:off x="7788324" y="4938000"/>
            <a:ext cx="103302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1050" b="1" dirty="0">
                <a:latin typeface="Segoe UI" panose="020B0502040204020203" pitchFamily="34" charset="0"/>
                <a:cs typeface="Segoe UI" panose="020B0502040204020203" pitchFamily="34" charset="0"/>
              </a:rPr>
              <a:t>Thermal</a:t>
            </a:r>
          </a:p>
          <a:p>
            <a:pPr lvl="0" algn="ctr">
              <a:defRPr/>
            </a:pPr>
            <a:r>
              <a:rPr lang="en-US" altLang="zh-CN" sz="1050" b="1" dirty="0">
                <a:latin typeface="Segoe UI" panose="020B0502040204020203" pitchFamily="34" charset="0"/>
                <a:cs typeface="Segoe UI" panose="020B0502040204020203" pitchFamily="34" charset="0"/>
              </a:rPr>
              <a:t>PTZ</a:t>
            </a:r>
            <a:endParaRPr lang="zh-CN" altLang="en-US" sz="105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11" b="83238"/>
          <a:stretch/>
        </p:blipFill>
        <p:spPr>
          <a:xfrm>
            <a:off x="6901620" y="3837279"/>
            <a:ext cx="820560" cy="37819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11" b="83238"/>
          <a:stretch/>
        </p:blipFill>
        <p:spPr>
          <a:xfrm>
            <a:off x="4929362" y="3849504"/>
            <a:ext cx="820560" cy="378191"/>
          </a:xfrm>
          <a:prstGeom prst="rect">
            <a:avLst/>
          </a:prstGeom>
        </p:spPr>
      </p:pic>
      <p:sp>
        <p:nvSpPr>
          <p:cNvPr id="83" name="矩形 82">
            <a:extLst>
              <a:ext uri="{FF2B5EF4-FFF2-40B4-BE49-F238E27FC236}">
                <a16:creationId xmlns:a16="http://schemas.microsoft.com/office/drawing/2014/main" id="{90AFD9E3-A077-4D97-B843-C1C568CFAF09}"/>
              </a:ext>
            </a:extLst>
          </p:cNvPr>
          <p:cNvSpPr/>
          <p:nvPr/>
        </p:nvSpPr>
        <p:spPr>
          <a:xfrm>
            <a:off x="6765658" y="4160199"/>
            <a:ext cx="117671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1050" b="1" dirty="0">
                <a:latin typeface="Segoe UI" panose="020B0502040204020203" pitchFamily="34" charset="0"/>
                <a:cs typeface="Segoe UI" panose="020B0502040204020203" pitchFamily="34" charset="0"/>
              </a:rPr>
              <a:t>Bullet camera</a:t>
            </a:r>
            <a:endParaRPr lang="zh-CN" altLang="en-US" sz="105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id="{90AFD9E3-A077-4D97-B843-C1C568CFAF09}"/>
              </a:ext>
            </a:extLst>
          </p:cNvPr>
          <p:cNvSpPr/>
          <p:nvPr/>
        </p:nvSpPr>
        <p:spPr>
          <a:xfrm>
            <a:off x="4794980" y="4160199"/>
            <a:ext cx="118709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1050" b="1" dirty="0">
                <a:latin typeface="Segoe UI" panose="020B0502040204020203" pitchFamily="34" charset="0"/>
                <a:cs typeface="Segoe UI" panose="020B0502040204020203" pitchFamily="34" charset="0"/>
              </a:rPr>
              <a:t>Bullet camera</a:t>
            </a:r>
            <a:endParaRPr lang="zh-CN" altLang="en-US" sz="105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5" name="TextBox 51">
            <a:extLst>
              <a:ext uri="{FF2B5EF4-FFF2-40B4-BE49-F238E27FC236}">
                <a16:creationId xmlns:a16="http://schemas.microsoft.com/office/drawing/2014/main" id="{B08C2493-2335-459E-922E-00D8490FCCEF}"/>
              </a:ext>
            </a:extLst>
          </p:cNvPr>
          <p:cNvSpPr txBox="1"/>
          <p:nvPr/>
        </p:nvSpPr>
        <p:spPr bwMode="auto">
          <a:xfrm>
            <a:off x="75137" y="3872484"/>
            <a:ext cx="157280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</a:defRPr>
            </a:lvl1pPr>
          </a:lstStyle>
          <a:p>
            <a:r>
              <a:rPr lang="el-GR" altLang="zh-CN" dirty="0">
                <a:solidFill>
                  <a:schemeClr val="tx1"/>
                </a:solidFill>
              </a:rPr>
              <a:t>3</a:t>
            </a:r>
            <a:r>
              <a:rPr lang="el-GR" altLang="zh-CN" baseline="30000" dirty="0">
                <a:solidFill>
                  <a:schemeClr val="tx1"/>
                </a:solidFill>
              </a:rPr>
              <a:t>η</a:t>
            </a:r>
            <a:r>
              <a:rPr lang="el-GR" altLang="zh-CN" dirty="0">
                <a:solidFill>
                  <a:schemeClr val="tx1"/>
                </a:solidFill>
              </a:rPr>
              <a:t> γραμμή άμυνας</a:t>
            </a:r>
            <a:endParaRPr lang="en-US" altLang="zh-CN" dirty="0">
              <a:solidFill>
                <a:schemeClr val="tx1"/>
              </a:solidFill>
            </a:endParaRPr>
          </a:p>
        </p:txBody>
      </p:sp>
      <p:cxnSp>
        <p:nvCxnSpPr>
          <p:cNvPr id="86" name="直接连接符 85"/>
          <p:cNvCxnSpPr>
            <a:endCxn id="59" idx="2"/>
          </p:cNvCxnSpPr>
          <p:nvPr/>
        </p:nvCxnSpPr>
        <p:spPr>
          <a:xfrm>
            <a:off x="2491026" y="3351318"/>
            <a:ext cx="1191" cy="68229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连接符 86"/>
          <p:cNvCxnSpPr/>
          <p:nvPr/>
        </p:nvCxnSpPr>
        <p:spPr>
          <a:xfrm>
            <a:off x="3048558" y="3314715"/>
            <a:ext cx="1191" cy="68229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接连接符 87"/>
          <p:cNvCxnSpPr/>
          <p:nvPr/>
        </p:nvCxnSpPr>
        <p:spPr>
          <a:xfrm>
            <a:off x="10119937" y="3366101"/>
            <a:ext cx="1191" cy="68229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接连接符 88"/>
          <p:cNvCxnSpPr/>
          <p:nvPr/>
        </p:nvCxnSpPr>
        <p:spPr>
          <a:xfrm>
            <a:off x="9597394" y="3344083"/>
            <a:ext cx="1191" cy="68229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51">
            <a:extLst>
              <a:ext uri="{FF2B5EF4-FFF2-40B4-BE49-F238E27FC236}">
                <a16:creationId xmlns:a16="http://schemas.microsoft.com/office/drawing/2014/main" id="{B08C2493-2335-459E-922E-00D8490FCCEF}"/>
              </a:ext>
            </a:extLst>
          </p:cNvPr>
          <p:cNvSpPr txBox="1"/>
          <p:nvPr/>
        </p:nvSpPr>
        <p:spPr bwMode="auto">
          <a:xfrm>
            <a:off x="11518533" y="3872485"/>
            <a:ext cx="42191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0m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3" name="组合 92"/>
          <p:cNvGrpSpPr/>
          <p:nvPr/>
        </p:nvGrpSpPr>
        <p:grpSpPr>
          <a:xfrm>
            <a:off x="2264258" y="4068780"/>
            <a:ext cx="924935" cy="715211"/>
            <a:chOff x="3525859" y="214586"/>
            <a:chExt cx="1031627" cy="797712"/>
          </a:xfrm>
        </p:grpSpPr>
        <p:pic>
          <p:nvPicPr>
            <p:cNvPr id="94" name="图片 9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31" r="25260"/>
            <a:stretch/>
          </p:blipFill>
          <p:spPr>
            <a:xfrm>
              <a:off x="3783999" y="373057"/>
              <a:ext cx="773487" cy="639241"/>
            </a:xfrm>
            <a:prstGeom prst="rect">
              <a:avLst/>
            </a:prstGeom>
          </p:spPr>
        </p:pic>
        <p:pic>
          <p:nvPicPr>
            <p:cNvPr id="95" name="图片 9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73" t="9396" r="31400" b="15930"/>
            <a:stretch/>
          </p:blipFill>
          <p:spPr>
            <a:xfrm>
              <a:off x="3525859" y="214586"/>
              <a:ext cx="561028" cy="766019"/>
            </a:xfrm>
            <a:prstGeom prst="rect">
              <a:avLst/>
            </a:prstGeom>
          </p:spPr>
        </p:pic>
      </p:grpSp>
      <p:grpSp>
        <p:nvGrpSpPr>
          <p:cNvPr id="96" name="组合 95"/>
          <p:cNvGrpSpPr/>
          <p:nvPr/>
        </p:nvGrpSpPr>
        <p:grpSpPr>
          <a:xfrm>
            <a:off x="9470629" y="4068780"/>
            <a:ext cx="924935" cy="715211"/>
            <a:chOff x="3525859" y="214586"/>
            <a:chExt cx="1031627" cy="797712"/>
          </a:xfrm>
        </p:grpSpPr>
        <p:pic>
          <p:nvPicPr>
            <p:cNvPr id="97" name="图片 9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31" r="25260"/>
            <a:stretch/>
          </p:blipFill>
          <p:spPr>
            <a:xfrm>
              <a:off x="3783999" y="373057"/>
              <a:ext cx="773487" cy="639241"/>
            </a:xfrm>
            <a:prstGeom prst="rect">
              <a:avLst/>
            </a:prstGeom>
          </p:spPr>
        </p:pic>
        <p:pic>
          <p:nvPicPr>
            <p:cNvPr id="98" name="图片 9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73" t="9396" r="31400" b="15930"/>
            <a:stretch/>
          </p:blipFill>
          <p:spPr>
            <a:xfrm>
              <a:off x="3525859" y="214586"/>
              <a:ext cx="561028" cy="766019"/>
            </a:xfrm>
            <a:prstGeom prst="rect">
              <a:avLst/>
            </a:prstGeom>
          </p:spPr>
        </p:pic>
      </p:grpSp>
      <p:sp>
        <p:nvSpPr>
          <p:cNvPr id="101" name="文本框 100"/>
          <p:cNvSpPr txBox="1"/>
          <p:nvPr/>
        </p:nvSpPr>
        <p:spPr>
          <a:xfrm>
            <a:off x="299568" y="5575077"/>
            <a:ext cx="10177921" cy="1196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l-GR" altLang="zh-CN" sz="1600" dirty="0">
                <a:solidFill>
                  <a:srgbClr val="2A292E"/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rPr>
              <a:t>Τα </a:t>
            </a:r>
            <a:r>
              <a:rPr lang="en-US" altLang="zh-CN" sz="1600" dirty="0">
                <a:solidFill>
                  <a:srgbClr val="2A292E"/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rPr>
              <a:t>Radar </a:t>
            </a:r>
            <a:r>
              <a:rPr lang="el-GR" altLang="zh-CN" sz="1600" dirty="0">
                <a:solidFill>
                  <a:srgbClr val="2A292E"/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rPr>
              <a:t>περιμετρικής προστασίας μπορούν να χρησιμοποιηθούν σε αποστάσεις</a:t>
            </a:r>
            <a:r>
              <a:rPr lang="en-US" altLang="zh-CN" sz="1600" dirty="0">
                <a:solidFill>
                  <a:srgbClr val="2A292E"/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rPr>
              <a:t> 0m ~ 450m, </a:t>
            </a:r>
            <a:r>
              <a:rPr lang="el-GR" altLang="zh-CN" sz="1600" dirty="0">
                <a:solidFill>
                  <a:srgbClr val="2A292E"/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rPr>
              <a:t>οι οπτικές κάμερες για κοντινές αποστάσεις και οι θερμικές κάμερες για μακρινές αποστάσεις</a:t>
            </a:r>
            <a:r>
              <a:rPr lang="en-US" altLang="zh-CN" sz="1600" dirty="0">
                <a:solidFill>
                  <a:srgbClr val="2A292E"/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rPr>
              <a:t>, </a:t>
            </a:r>
            <a:r>
              <a:rPr lang="el-GR" altLang="zh-CN" sz="1600" dirty="0">
                <a:solidFill>
                  <a:srgbClr val="2A292E"/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rPr>
              <a:t>συμβάλλοντας στην μεγαλύτερη εγκυρότητα ανίχνευσης εισβολής στη περίμετρο. </a:t>
            </a:r>
            <a:endParaRPr lang="zh-CN" altLang="en-US" sz="1600" dirty="0">
              <a:solidFill>
                <a:srgbClr val="2A292E"/>
              </a:solidFill>
              <a:latin typeface="Segoe UI" panose="020B0502040204020203" pitchFamily="34" charset="0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8436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梯形 3"/>
          <p:cNvSpPr/>
          <p:nvPr/>
        </p:nvSpPr>
        <p:spPr>
          <a:xfrm>
            <a:off x="9304254" y="6492457"/>
            <a:ext cx="2887746" cy="391347"/>
          </a:xfrm>
          <a:custGeom>
            <a:avLst/>
            <a:gdLst>
              <a:gd name="connsiteX0" fmla="*/ 0 w 4145046"/>
              <a:gd name="connsiteY0" fmla="*/ 391347 h 391347"/>
              <a:gd name="connsiteX1" fmla="*/ 97837 w 4145046"/>
              <a:gd name="connsiteY1" fmla="*/ 0 h 391347"/>
              <a:gd name="connsiteX2" fmla="*/ 4047209 w 4145046"/>
              <a:gd name="connsiteY2" fmla="*/ 0 h 391347"/>
              <a:gd name="connsiteX3" fmla="*/ 4145046 w 4145046"/>
              <a:gd name="connsiteY3" fmla="*/ 391347 h 391347"/>
              <a:gd name="connsiteX4" fmla="*/ 0 w 4145046"/>
              <a:gd name="connsiteY4" fmla="*/ 391347 h 391347"/>
              <a:gd name="connsiteX0" fmla="*/ 0 w 4145046"/>
              <a:gd name="connsiteY0" fmla="*/ 391347 h 391347"/>
              <a:gd name="connsiteX1" fmla="*/ 97837 w 4145046"/>
              <a:gd name="connsiteY1" fmla="*/ 0 h 391347"/>
              <a:gd name="connsiteX2" fmla="*/ 4138649 w 4145046"/>
              <a:gd name="connsiteY2" fmla="*/ 0 h 391347"/>
              <a:gd name="connsiteX3" fmla="*/ 4145046 w 4145046"/>
              <a:gd name="connsiteY3" fmla="*/ 391347 h 391347"/>
              <a:gd name="connsiteX4" fmla="*/ 0 w 4145046"/>
              <a:gd name="connsiteY4" fmla="*/ 391347 h 391347"/>
              <a:gd name="connsiteX0" fmla="*/ 0 w 4145046"/>
              <a:gd name="connsiteY0" fmla="*/ 391347 h 391347"/>
              <a:gd name="connsiteX1" fmla="*/ 1568497 w 4145046"/>
              <a:gd name="connsiteY1" fmla="*/ 0 h 391347"/>
              <a:gd name="connsiteX2" fmla="*/ 4138649 w 4145046"/>
              <a:gd name="connsiteY2" fmla="*/ 0 h 391347"/>
              <a:gd name="connsiteX3" fmla="*/ 4145046 w 4145046"/>
              <a:gd name="connsiteY3" fmla="*/ 391347 h 391347"/>
              <a:gd name="connsiteX4" fmla="*/ 0 w 4145046"/>
              <a:gd name="connsiteY4" fmla="*/ 391347 h 391347"/>
              <a:gd name="connsiteX0" fmla="*/ 0 w 2887746"/>
              <a:gd name="connsiteY0" fmla="*/ 376107 h 391347"/>
              <a:gd name="connsiteX1" fmla="*/ 311197 w 2887746"/>
              <a:gd name="connsiteY1" fmla="*/ 0 h 391347"/>
              <a:gd name="connsiteX2" fmla="*/ 2881349 w 2887746"/>
              <a:gd name="connsiteY2" fmla="*/ 0 h 391347"/>
              <a:gd name="connsiteX3" fmla="*/ 2887746 w 2887746"/>
              <a:gd name="connsiteY3" fmla="*/ 391347 h 391347"/>
              <a:gd name="connsiteX4" fmla="*/ 0 w 2887746"/>
              <a:gd name="connsiteY4" fmla="*/ 376107 h 391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7746" h="391347">
                <a:moveTo>
                  <a:pt x="0" y="376107"/>
                </a:moveTo>
                <a:lnTo>
                  <a:pt x="311197" y="0"/>
                </a:lnTo>
                <a:lnTo>
                  <a:pt x="2881349" y="0"/>
                </a:lnTo>
                <a:lnTo>
                  <a:pt x="2887746" y="391347"/>
                </a:lnTo>
                <a:lnTo>
                  <a:pt x="0" y="376107"/>
                </a:lnTo>
                <a:close/>
              </a:path>
            </a:pathLst>
          </a:cu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" name="矩形 110"/>
          <p:cNvSpPr/>
          <p:nvPr/>
        </p:nvSpPr>
        <p:spPr>
          <a:xfrm>
            <a:off x="1159568" y="4657848"/>
            <a:ext cx="5313205" cy="20484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58800" dist="2159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0" name="图片 10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764" y="4934272"/>
            <a:ext cx="2553969" cy="1532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8" name="矩形 97"/>
          <p:cNvSpPr/>
          <p:nvPr/>
        </p:nvSpPr>
        <p:spPr>
          <a:xfrm>
            <a:off x="5833067" y="653586"/>
            <a:ext cx="5769010" cy="1715983"/>
          </a:xfrm>
          <a:prstGeom prst="rect">
            <a:avLst/>
          </a:prstGeom>
          <a:solidFill>
            <a:srgbClr val="E7E6E6"/>
          </a:solidFill>
          <a:ln>
            <a:noFill/>
          </a:ln>
          <a:effectLst>
            <a:outerShdw blurRad="558800" dist="2159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矩形 88"/>
          <p:cNvSpPr/>
          <p:nvPr/>
        </p:nvSpPr>
        <p:spPr>
          <a:xfrm>
            <a:off x="5850904" y="2954330"/>
            <a:ext cx="5769010" cy="30522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58800" dist="2159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239151" y="915994"/>
            <a:ext cx="3791694" cy="3128126"/>
            <a:chOff x="436098" y="654384"/>
            <a:chExt cx="3791694" cy="3128126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463" y="654384"/>
              <a:ext cx="3601329" cy="2700997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436098" y="3094892"/>
              <a:ext cx="1392702" cy="6876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5" name="组合 24"/>
          <p:cNvGrpSpPr/>
          <p:nvPr/>
        </p:nvGrpSpPr>
        <p:grpSpPr>
          <a:xfrm rot="17091838">
            <a:off x="639359" y="-320243"/>
            <a:ext cx="4073427" cy="5350050"/>
            <a:chOff x="-1671914" y="2427988"/>
            <a:chExt cx="4681167" cy="4746431"/>
          </a:xfrm>
          <a:solidFill>
            <a:srgbClr val="0070C0">
              <a:alpha val="12000"/>
            </a:srgbClr>
          </a:solidFill>
        </p:grpSpPr>
        <p:grpSp>
          <p:nvGrpSpPr>
            <p:cNvPr id="26" name="组合 25"/>
            <p:cNvGrpSpPr/>
            <p:nvPr/>
          </p:nvGrpSpPr>
          <p:grpSpPr>
            <a:xfrm>
              <a:off x="-1670746" y="2427988"/>
              <a:ext cx="4679999" cy="4680000"/>
              <a:chOff x="-3143597" y="4219106"/>
              <a:chExt cx="4680000" cy="4680000"/>
            </a:xfrm>
            <a:grpFill/>
            <a:effectLst>
              <a:outerShdw blurRad="50800" dist="50800" dir="5400000" algn="ctr" rotWithShape="0">
                <a:srgbClr val="000000">
                  <a:alpha val="78000"/>
                </a:srgbClr>
              </a:outerShdw>
            </a:effectLst>
          </p:grpSpPr>
          <p:sp>
            <p:nvSpPr>
              <p:cNvPr id="43" name="饼形 42"/>
              <p:cNvSpPr/>
              <p:nvPr/>
            </p:nvSpPr>
            <p:spPr bwMode="auto">
              <a:xfrm rot="17276923">
                <a:off x="-3143597" y="4219106"/>
                <a:ext cx="4680000" cy="4680000"/>
              </a:xfrm>
              <a:prstGeom prst="pie">
                <a:avLst>
                  <a:gd name="adj1" fmla="val 8583493"/>
                  <a:gd name="adj2" fmla="val 16032302"/>
                </a:avLst>
              </a:prstGeom>
              <a:grpFill/>
              <a:ln w="0" cap="flat" cmpd="sng" algn="ctr">
                <a:solidFill>
                  <a:schemeClr val="bg1">
                    <a:lumMod val="85000"/>
                    <a:alpha val="2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1" hangingPunct="1">
                  <a:buFont typeface="Arial" panose="020B0604020202020204" pitchFamily="34" charset="0"/>
                  <a:buNone/>
                  <a:defRPr/>
                </a:pPr>
                <a:endParaRPr lang="zh-CN" altLang="en-US"/>
              </a:p>
            </p:txBody>
          </p:sp>
          <p:sp>
            <p:nvSpPr>
              <p:cNvPr id="44" name="饼形 43"/>
              <p:cNvSpPr/>
              <p:nvPr/>
            </p:nvSpPr>
            <p:spPr bwMode="auto">
              <a:xfrm rot="17276923">
                <a:off x="-2963599" y="4399106"/>
                <a:ext cx="4320001" cy="4320000"/>
              </a:xfrm>
              <a:prstGeom prst="pie">
                <a:avLst>
                  <a:gd name="adj1" fmla="val 8610618"/>
                  <a:gd name="adj2" fmla="val 16032302"/>
                </a:avLst>
              </a:prstGeom>
              <a:grpFill/>
              <a:ln w="0" cap="flat" cmpd="sng" algn="ctr">
                <a:solidFill>
                  <a:schemeClr val="bg1">
                    <a:lumMod val="85000"/>
                    <a:alpha val="2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1" hangingPunct="1">
                  <a:buFont typeface="Arial" panose="020B0604020202020204" pitchFamily="34" charset="0"/>
                  <a:buNone/>
                  <a:defRPr/>
                </a:pPr>
                <a:endParaRPr lang="zh-CN" altLang="en-US"/>
              </a:p>
            </p:txBody>
          </p:sp>
          <p:sp>
            <p:nvSpPr>
              <p:cNvPr id="45" name="饼形 44"/>
              <p:cNvSpPr/>
              <p:nvPr/>
            </p:nvSpPr>
            <p:spPr bwMode="auto">
              <a:xfrm rot="17276923">
                <a:off x="-2783596" y="4579106"/>
                <a:ext cx="3960000" cy="3960000"/>
              </a:xfrm>
              <a:prstGeom prst="pie">
                <a:avLst>
                  <a:gd name="adj1" fmla="val 8607525"/>
                  <a:gd name="adj2" fmla="val 16032302"/>
                </a:avLst>
              </a:prstGeom>
              <a:grpFill/>
              <a:ln w="0" cap="flat" cmpd="sng" algn="ctr">
                <a:solidFill>
                  <a:schemeClr val="bg1">
                    <a:lumMod val="85000"/>
                    <a:alpha val="2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1" hangingPunct="1">
                  <a:buFont typeface="Arial" panose="020B0604020202020204" pitchFamily="34" charset="0"/>
                  <a:buNone/>
                  <a:defRPr/>
                </a:pPr>
                <a:endParaRPr lang="zh-CN" altLang="en-US"/>
              </a:p>
            </p:txBody>
          </p:sp>
          <p:sp>
            <p:nvSpPr>
              <p:cNvPr id="46" name="饼形 45"/>
              <p:cNvSpPr/>
              <p:nvPr/>
            </p:nvSpPr>
            <p:spPr bwMode="auto">
              <a:xfrm rot="17276923">
                <a:off x="-2423597" y="4939106"/>
                <a:ext cx="3240000" cy="3239999"/>
              </a:xfrm>
              <a:prstGeom prst="pie">
                <a:avLst>
                  <a:gd name="adj1" fmla="val 8607036"/>
                  <a:gd name="adj2" fmla="val 16032302"/>
                </a:avLst>
              </a:prstGeom>
              <a:grpFill/>
              <a:ln w="0" cap="flat" cmpd="sng" algn="ctr">
                <a:solidFill>
                  <a:schemeClr val="bg1">
                    <a:lumMod val="85000"/>
                    <a:alpha val="2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1" hangingPunct="1">
                  <a:buFont typeface="Arial" panose="020B0604020202020204" pitchFamily="34" charset="0"/>
                  <a:buNone/>
                  <a:defRPr/>
                </a:pPr>
                <a:endParaRPr lang="zh-CN" altLang="en-US"/>
              </a:p>
            </p:txBody>
          </p:sp>
          <p:sp>
            <p:nvSpPr>
              <p:cNvPr id="47" name="饼形 46"/>
              <p:cNvSpPr/>
              <p:nvPr/>
            </p:nvSpPr>
            <p:spPr bwMode="auto">
              <a:xfrm rot="17276923">
                <a:off x="-2063597" y="5299106"/>
                <a:ext cx="2520000" cy="2520000"/>
              </a:xfrm>
              <a:prstGeom prst="pie">
                <a:avLst>
                  <a:gd name="adj1" fmla="val 8633346"/>
                  <a:gd name="adj2" fmla="val 16032302"/>
                </a:avLst>
              </a:prstGeom>
              <a:grpFill/>
              <a:ln w="0" cap="flat" cmpd="sng" algn="ctr">
                <a:solidFill>
                  <a:schemeClr val="bg1">
                    <a:lumMod val="85000"/>
                    <a:alpha val="2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1" hangingPunct="1">
                  <a:buFont typeface="Arial" panose="020B0604020202020204" pitchFamily="34" charset="0"/>
                  <a:buNone/>
                  <a:defRPr/>
                </a:pPr>
                <a:endParaRPr lang="zh-CN" altLang="en-US"/>
              </a:p>
            </p:txBody>
          </p:sp>
          <p:sp>
            <p:nvSpPr>
              <p:cNvPr id="48" name="饼形 47"/>
              <p:cNvSpPr/>
              <p:nvPr/>
            </p:nvSpPr>
            <p:spPr bwMode="auto">
              <a:xfrm rot="17276923">
                <a:off x="-1703598" y="5659106"/>
                <a:ext cx="1800000" cy="1800000"/>
              </a:xfrm>
              <a:prstGeom prst="pie">
                <a:avLst>
                  <a:gd name="adj1" fmla="val 8695745"/>
                  <a:gd name="adj2" fmla="val 16032302"/>
                </a:avLst>
              </a:prstGeom>
              <a:grpFill/>
              <a:ln w="0" cap="flat" cmpd="sng" algn="ctr">
                <a:solidFill>
                  <a:schemeClr val="bg1">
                    <a:lumMod val="85000"/>
                    <a:alpha val="2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1" hangingPunct="1">
                  <a:buFont typeface="Arial" panose="020B0604020202020204" pitchFamily="34" charset="0"/>
                  <a:buNone/>
                  <a:defRPr/>
                </a:pPr>
                <a:endParaRPr lang="zh-CN" altLang="en-US"/>
              </a:p>
            </p:txBody>
          </p:sp>
          <p:sp>
            <p:nvSpPr>
              <p:cNvPr id="49" name="饼形 48"/>
              <p:cNvSpPr/>
              <p:nvPr/>
            </p:nvSpPr>
            <p:spPr bwMode="auto">
              <a:xfrm rot="17276923">
                <a:off x="-1343597" y="6019106"/>
                <a:ext cx="1080000" cy="1080000"/>
              </a:xfrm>
              <a:prstGeom prst="pie">
                <a:avLst>
                  <a:gd name="adj1" fmla="val 8649950"/>
                  <a:gd name="adj2" fmla="val 16032302"/>
                </a:avLst>
              </a:prstGeom>
              <a:grpFill/>
              <a:ln w="0" cap="flat" cmpd="sng" algn="ctr">
                <a:solidFill>
                  <a:schemeClr val="bg1">
                    <a:lumMod val="85000"/>
                    <a:alpha val="2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1" hangingPunct="1">
                  <a:buFont typeface="Arial" panose="020B0604020202020204" pitchFamily="34" charset="0"/>
                  <a:buNone/>
                  <a:defRPr/>
                </a:pPr>
                <a:endParaRPr lang="zh-CN" altLang="en-US"/>
              </a:p>
            </p:txBody>
          </p:sp>
          <p:sp>
            <p:nvSpPr>
              <p:cNvPr id="50" name="饼形 49"/>
              <p:cNvSpPr/>
              <p:nvPr/>
            </p:nvSpPr>
            <p:spPr bwMode="auto">
              <a:xfrm rot="17276923">
                <a:off x="-983597" y="6379106"/>
                <a:ext cx="360000" cy="360000"/>
              </a:xfrm>
              <a:prstGeom prst="pie">
                <a:avLst>
                  <a:gd name="adj1" fmla="val 7444652"/>
                  <a:gd name="adj2" fmla="val 16032302"/>
                </a:avLst>
              </a:prstGeom>
              <a:grpFill/>
              <a:ln w="0" cap="flat" cmpd="sng" algn="ctr">
                <a:solidFill>
                  <a:schemeClr val="bg1">
                    <a:lumMod val="85000"/>
                    <a:alpha val="2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1" hangingPunct="1">
                  <a:buFont typeface="Arial" panose="020B0604020202020204" pitchFamily="34" charset="0"/>
                  <a:buNone/>
                  <a:defRPr/>
                </a:pPr>
                <a:endParaRPr lang="zh-CN" altLang="en-US"/>
              </a:p>
            </p:txBody>
          </p:sp>
        </p:grpSp>
        <p:cxnSp>
          <p:nvCxnSpPr>
            <p:cNvPr id="27" name="直接连接符 26"/>
            <p:cNvCxnSpPr/>
            <p:nvPr/>
          </p:nvCxnSpPr>
          <p:spPr bwMode="auto">
            <a:xfrm>
              <a:off x="-1651594" y="4431215"/>
              <a:ext cx="2311666" cy="352539"/>
            </a:xfrm>
            <a:prstGeom prst="line">
              <a:avLst/>
            </a:prstGeom>
            <a:grpFill/>
            <a:ln w="9525" cap="flat" cmpd="sng" algn="ctr">
              <a:solidFill>
                <a:schemeClr val="bg1">
                  <a:lumMod val="85000"/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直接连接符 27"/>
            <p:cNvCxnSpPr/>
            <p:nvPr/>
          </p:nvCxnSpPr>
          <p:spPr bwMode="auto">
            <a:xfrm>
              <a:off x="-1671914" y="4756335"/>
              <a:ext cx="2301117" cy="27039"/>
            </a:xfrm>
            <a:prstGeom prst="line">
              <a:avLst/>
            </a:prstGeom>
            <a:grpFill/>
            <a:ln w="9525" cap="flat" cmpd="sng" algn="ctr">
              <a:solidFill>
                <a:schemeClr val="bg1">
                  <a:lumMod val="85000"/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直接连接符 28"/>
            <p:cNvCxnSpPr/>
            <p:nvPr/>
          </p:nvCxnSpPr>
          <p:spPr bwMode="auto">
            <a:xfrm flipV="1">
              <a:off x="-1641434" y="4783374"/>
              <a:ext cx="2286392" cy="328561"/>
            </a:xfrm>
            <a:prstGeom prst="line">
              <a:avLst/>
            </a:prstGeom>
            <a:grpFill/>
            <a:ln w="9525" cap="flat" cmpd="sng" algn="ctr">
              <a:solidFill>
                <a:schemeClr val="bg1">
                  <a:lumMod val="85000"/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直接连接符 29"/>
            <p:cNvCxnSpPr/>
            <p:nvPr/>
          </p:nvCxnSpPr>
          <p:spPr bwMode="auto">
            <a:xfrm flipV="1">
              <a:off x="-1590634" y="4783374"/>
              <a:ext cx="2250706" cy="694322"/>
            </a:xfrm>
            <a:prstGeom prst="line">
              <a:avLst/>
            </a:prstGeom>
            <a:grpFill/>
            <a:ln w="9525" cap="flat" cmpd="sng" algn="ctr">
              <a:solidFill>
                <a:schemeClr val="bg1">
                  <a:lumMod val="85000"/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直接连接符 30"/>
            <p:cNvCxnSpPr/>
            <p:nvPr/>
          </p:nvCxnSpPr>
          <p:spPr bwMode="auto">
            <a:xfrm flipV="1">
              <a:off x="-1448394" y="4783374"/>
              <a:ext cx="2103512" cy="1009282"/>
            </a:xfrm>
            <a:prstGeom prst="line">
              <a:avLst/>
            </a:prstGeom>
            <a:grpFill/>
            <a:ln w="9525" cap="flat" cmpd="sng" algn="ctr">
              <a:solidFill>
                <a:schemeClr val="bg1">
                  <a:lumMod val="85000"/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直接连接符 31"/>
            <p:cNvCxnSpPr/>
            <p:nvPr/>
          </p:nvCxnSpPr>
          <p:spPr bwMode="auto">
            <a:xfrm flipV="1">
              <a:off x="-1245194" y="4783374"/>
              <a:ext cx="1914447" cy="1354722"/>
            </a:xfrm>
            <a:prstGeom prst="line">
              <a:avLst/>
            </a:prstGeom>
            <a:grpFill/>
            <a:ln w="9525" cap="flat" cmpd="sng" algn="ctr">
              <a:solidFill>
                <a:schemeClr val="bg1">
                  <a:lumMod val="85000"/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直接连接符 32"/>
            <p:cNvCxnSpPr/>
            <p:nvPr/>
          </p:nvCxnSpPr>
          <p:spPr bwMode="auto">
            <a:xfrm flipV="1">
              <a:off x="-1001354" y="4810413"/>
              <a:ext cx="1670607" cy="1612163"/>
            </a:xfrm>
            <a:prstGeom prst="line">
              <a:avLst/>
            </a:prstGeom>
            <a:grpFill/>
            <a:ln w="9525" cap="flat" cmpd="sng" algn="ctr">
              <a:solidFill>
                <a:schemeClr val="bg1">
                  <a:lumMod val="85000"/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直接连接符 33"/>
            <p:cNvCxnSpPr/>
            <p:nvPr/>
          </p:nvCxnSpPr>
          <p:spPr bwMode="auto">
            <a:xfrm flipV="1">
              <a:off x="-696555" y="4799517"/>
              <a:ext cx="1356626" cy="1856740"/>
            </a:xfrm>
            <a:prstGeom prst="line">
              <a:avLst/>
            </a:prstGeom>
            <a:grpFill/>
            <a:ln w="9525" cap="flat" cmpd="sng" algn="ctr">
              <a:solidFill>
                <a:schemeClr val="bg1">
                  <a:lumMod val="85000"/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直接连接符 34"/>
            <p:cNvCxnSpPr/>
            <p:nvPr/>
          </p:nvCxnSpPr>
          <p:spPr bwMode="auto">
            <a:xfrm flipV="1">
              <a:off x="-412074" y="4794270"/>
              <a:ext cx="1072146" cy="2065187"/>
            </a:xfrm>
            <a:prstGeom prst="line">
              <a:avLst/>
            </a:prstGeom>
            <a:grpFill/>
            <a:ln w="9525" cap="flat" cmpd="sng" algn="ctr">
              <a:solidFill>
                <a:schemeClr val="bg1">
                  <a:lumMod val="85000"/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直接连接符 35"/>
            <p:cNvCxnSpPr/>
            <p:nvPr/>
          </p:nvCxnSpPr>
          <p:spPr bwMode="auto">
            <a:xfrm flipV="1">
              <a:off x="-118806" y="4799137"/>
              <a:ext cx="762782" cy="2243075"/>
            </a:xfrm>
            <a:prstGeom prst="line">
              <a:avLst/>
            </a:prstGeom>
            <a:grpFill/>
            <a:ln w="9525" cap="flat" cmpd="sng" algn="ctr">
              <a:solidFill>
                <a:schemeClr val="bg1">
                  <a:lumMod val="85000"/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直接连接符 36"/>
            <p:cNvCxnSpPr/>
            <p:nvPr/>
          </p:nvCxnSpPr>
          <p:spPr bwMode="auto">
            <a:xfrm flipV="1">
              <a:off x="217846" y="4788241"/>
              <a:ext cx="437272" cy="2345537"/>
            </a:xfrm>
            <a:prstGeom prst="line">
              <a:avLst/>
            </a:prstGeom>
            <a:grpFill/>
            <a:ln w="9525" cap="flat" cmpd="sng" algn="ctr">
              <a:solidFill>
                <a:schemeClr val="bg1">
                  <a:lumMod val="85000"/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直接连接符 37"/>
            <p:cNvCxnSpPr/>
            <p:nvPr/>
          </p:nvCxnSpPr>
          <p:spPr bwMode="auto">
            <a:xfrm flipV="1">
              <a:off x="542966" y="4805546"/>
              <a:ext cx="125179" cy="2368873"/>
            </a:xfrm>
            <a:prstGeom prst="line">
              <a:avLst/>
            </a:prstGeom>
            <a:grpFill/>
            <a:ln w="9525" cap="flat" cmpd="sng" algn="ctr">
              <a:solidFill>
                <a:schemeClr val="bg1">
                  <a:lumMod val="85000"/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直接连接符 38"/>
            <p:cNvCxnSpPr/>
            <p:nvPr/>
          </p:nvCxnSpPr>
          <p:spPr bwMode="auto">
            <a:xfrm flipH="1" flipV="1">
              <a:off x="680720" y="4795520"/>
              <a:ext cx="217846" cy="2368740"/>
            </a:xfrm>
            <a:prstGeom prst="line">
              <a:avLst/>
            </a:prstGeom>
            <a:grpFill/>
            <a:ln w="9525" cap="flat" cmpd="sng" algn="ctr">
              <a:solidFill>
                <a:schemeClr val="bg1">
                  <a:lumMod val="85000"/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直接连接符 39"/>
            <p:cNvCxnSpPr/>
            <p:nvPr/>
          </p:nvCxnSpPr>
          <p:spPr bwMode="auto">
            <a:xfrm flipH="1" flipV="1">
              <a:off x="688925" y="4795520"/>
              <a:ext cx="849722" cy="2236660"/>
            </a:xfrm>
            <a:prstGeom prst="line">
              <a:avLst/>
            </a:prstGeom>
            <a:grpFill/>
            <a:ln w="9525" cap="flat" cmpd="sng" algn="ctr">
              <a:solidFill>
                <a:schemeClr val="bg1">
                  <a:lumMod val="85000"/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直接连接符 40"/>
            <p:cNvCxnSpPr/>
            <p:nvPr/>
          </p:nvCxnSpPr>
          <p:spPr bwMode="auto">
            <a:xfrm flipH="1" flipV="1">
              <a:off x="666923" y="4798669"/>
              <a:ext cx="1166364" cy="2070951"/>
            </a:xfrm>
            <a:prstGeom prst="line">
              <a:avLst/>
            </a:prstGeom>
            <a:grpFill/>
            <a:ln w="9525" cap="flat" cmpd="sng" algn="ctr">
              <a:solidFill>
                <a:schemeClr val="bg1">
                  <a:lumMod val="85000"/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直接连接符 41"/>
            <p:cNvCxnSpPr/>
            <p:nvPr/>
          </p:nvCxnSpPr>
          <p:spPr bwMode="auto">
            <a:xfrm flipH="1" flipV="1">
              <a:off x="691859" y="4767988"/>
              <a:ext cx="562307" cy="2365792"/>
            </a:xfrm>
            <a:prstGeom prst="line">
              <a:avLst/>
            </a:prstGeom>
            <a:grpFill/>
            <a:ln w="9525" cap="flat" cmpd="sng" algn="ctr">
              <a:solidFill>
                <a:schemeClr val="bg1">
                  <a:lumMod val="85000"/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2" name="组合 71"/>
          <p:cNvGrpSpPr/>
          <p:nvPr/>
        </p:nvGrpSpPr>
        <p:grpSpPr>
          <a:xfrm>
            <a:off x="5940373" y="892704"/>
            <a:ext cx="3109411" cy="1193466"/>
            <a:chOff x="5552837" y="822850"/>
            <a:chExt cx="3742923" cy="1413076"/>
          </a:xfrm>
        </p:grpSpPr>
        <p:pic>
          <p:nvPicPr>
            <p:cNvPr id="51" name="图片 5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67" t="6675" r="26358" b="12281"/>
            <a:stretch/>
          </p:blipFill>
          <p:spPr>
            <a:xfrm>
              <a:off x="5552837" y="822850"/>
              <a:ext cx="1151396" cy="14130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54" name="组合 53"/>
            <p:cNvGrpSpPr/>
            <p:nvPr/>
          </p:nvGrpSpPr>
          <p:grpSpPr>
            <a:xfrm>
              <a:off x="7286076" y="1194475"/>
              <a:ext cx="2009684" cy="867023"/>
              <a:chOff x="8156933" y="1005012"/>
              <a:chExt cx="2009684" cy="867023"/>
            </a:xfrm>
          </p:grpSpPr>
          <p:pic>
            <p:nvPicPr>
              <p:cNvPr id="52" name="图片 5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841" t="16618" r="27841" b="18324"/>
              <a:stretch>
                <a:fillRect/>
              </a:stretch>
            </p:blipFill>
            <p:spPr bwMode="auto">
              <a:xfrm>
                <a:off x="8156933" y="1005012"/>
                <a:ext cx="891332" cy="86702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" name="图片 5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20085" y="1068558"/>
                <a:ext cx="1046532" cy="73993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  <p:sp>
        <p:nvSpPr>
          <p:cNvPr id="57" name="正五边形 56"/>
          <p:cNvSpPr/>
          <p:nvPr/>
        </p:nvSpPr>
        <p:spPr>
          <a:xfrm>
            <a:off x="2280687" y="2361165"/>
            <a:ext cx="1435222" cy="1033261"/>
          </a:xfrm>
          <a:custGeom>
            <a:avLst/>
            <a:gdLst>
              <a:gd name="connsiteX0" fmla="*/ 2 w 1594629"/>
              <a:gd name="connsiteY0" fmla="*/ 486095 h 1272616"/>
              <a:gd name="connsiteX1" fmla="*/ 797315 w 1594629"/>
              <a:gd name="connsiteY1" fmla="*/ 0 h 1272616"/>
              <a:gd name="connsiteX2" fmla="*/ 1594627 w 1594629"/>
              <a:gd name="connsiteY2" fmla="*/ 486095 h 1272616"/>
              <a:gd name="connsiteX3" fmla="*/ 1290081 w 1594629"/>
              <a:gd name="connsiteY3" fmla="*/ 1272613 h 1272616"/>
              <a:gd name="connsiteX4" fmla="*/ 304548 w 1594629"/>
              <a:gd name="connsiteY4" fmla="*/ 1272613 h 1272616"/>
              <a:gd name="connsiteX5" fmla="*/ 2 w 1594629"/>
              <a:gd name="connsiteY5" fmla="*/ 486095 h 1272616"/>
              <a:gd name="connsiteX0" fmla="*/ 0 w 1594625"/>
              <a:gd name="connsiteY0" fmla="*/ 689295 h 1475813"/>
              <a:gd name="connsiteX1" fmla="*/ 13541 w 1594625"/>
              <a:gd name="connsiteY1" fmla="*/ 0 h 1475813"/>
              <a:gd name="connsiteX2" fmla="*/ 1594625 w 1594625"/>
              <a:gd name="connsiteY2" fmla="*/ 689295 h 1475813"/>
              <a:gd name="connsiteX3" fmla="*/ 1290079 w 1594625"/>
              <a:gd name="connsiteY3" fmla="*/ 1475813 h 1475813"/>
              <a:gd name="connsiteX4" fmla="*/ 304546 w 1594625"/>
              <a:gd name="connsiteY4" fmla="*/ 1475813 h 1475813"/>
              <a:gd name="connsiteX5" fmla="*/ 0 w 1594625"/>
              <a:gd name="connsiteY5" fmla="*/ 689295 h 1475813"/>
              <a:gd name="connsiteX0" fmla="*/ 0 w 1986511"/>
              <a:gd name="connsiteY0" fmla="*/ 747352 h 1475813"/>
              <a:gd name="connsiteX1" fmla="*/ 405427 w 1986511"/>
              <a:gd name="connsiteY1" fmla="*/ 0 h 1475813"/>
              <a:gd name="connsiteX2" fmla="*/ 1986511 w 1986511"/>
              <a:gd name="connsiteY2" fmla="*/ 689295 h 1475813"/>
              <a:gd name="connsiteX3" fmla="*/ 1681965 w 1986511"/>
              <a:gd name="connsiteY3" fmla="*/ 1475813 h 1475813"/>
              <a:gd name="connsiteX4" fmla="*/ 696432 w 1986511"/>
              <a:gd name="connsiteY4" fmla="*/ 1475813 h 1475813"/>
              <a:gd name="connsiteX5" fmla="*/ 0 w 1986511"/>
              <a:gd name="connsiteY5" fmla="*/ 747352 h 1475813"/>
              <a:gd name="connsiteX0" fmla="*/ 0 w 1986511"/>
              <a:gd name="connsiteY0" fmla="*/ 747352 h 1475813"/>
              <a:gd name="connsiteX1" fmla="*/ 405427 w 1986511"/>
              <a:gd name="connsiteY1" fmla="*/ 0 h 1475813"/>
              <a:gd name="connsiteX2" fmla="*/ 1986511 w 1986511"/>
              <a:gd name="connsiteY2" fmla="*/ 689295 h 1475813"/>
              <a:gd name="connsiteX3" fmla="*/ 1681965 w 1986511"/>
              <a:gd name="connsiteY3" fmla="*/ 1475813 h 1475813"/>
              <a:gd name="connsiteX4" fmla="*/ 739975 w 1986511"/>
              <a:gd name="connsiteY4" fmla="*/ 1011356 h 1475813"/>
              <a:gd name="connsiteX5" fmla="*/ 0 w 1986511"/>
              <a:gd name="connsiteY5" fmla="*/ 747352 h 1475813"/>
              <a:gd name="connsiteX0" fmla="*/ 0 w 1681965"/>
              <a:gd name="connsiteY0" fmla="*/ 769257 h 1497718"/>
              <a:gd name="connsiteX1" fmla="*/ 405427 w 1681965"/>
              <a:gd name="connsiteY1" fmla="*/ 21905 h 1497718"/>
              <a:gd name="connsiteX2" fmla="*/ 1391425 w 1681965"/>
              <a:gd name="connsiteY2" fmla="*/ 0 h 1497718"/>
              <a:gd name="connsiteX3" fmla="*/ 1681965 w 1681965"/>
              <a:gd name="connsiteY3" fmla="*/ 1497718 h 1497718"/>
              <a:gd name="connsiteX4" fmla="*/ 739975 w 1681965"/>
              <a:gd name="connsiteY4" fmla="*/ 1033261 h 1497718"/>
              <a:gd name="connsiteX5" fmla="*/ 0 w 1681965"/>
              <a:gd name="connsiteY5" fmla="*/ 769257 h 1497718"/>
              <a:gd name="connsiteX0" fmla="*/ 0 w 1435222"/>
              <a:gd name="connsiteY0" fmla="*/ 769257 h 1033261"/>
              <a:gd name="connsiteX1" fmla="*/ 405427 w 1435222"/>
              <a:gd name="connsiteY1" fmla="*/ 21905 h 1033261"/>
              <a:gd name="connsiteX2" fmla="*/ 1391425 w 1435222"/>
              <a:gd name="connsiteY2" fmla="*/ 0 h 1033261"/>
              <a:gd name="connsiteX3" fmla="*/ 1435222 w 1435222"/>
              <a:gd name="connsiteY3" fmla="*/ 859089 h 1033261"/>
              <a:gd name="connsiteX4" fmla="*/ 739975 w 1435222"/>
              <a:gd name="connsiteY4" fmla="*/ 1033261 h 1033261"/>
              <a:gd name="connsiteX5" fmla="*/ 0 w 1435222"/>
              <a:gd name="connsiteY5" fmla="*/ 769257 h 1033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5222" h="1033261">
                <a:moveTo>
                  <a:pt x="0" y="769257"/>
                </a:moveTo>
                <a:lnTo>
                  <a:pt x="405427" y="21905"/>
                </a:lnTo>
                <a:lnTo>
                  <a:pt x="1391425" y="0"/>
                </a:lnTo>
                <a:lnTo>
                  <a:pt x="1435222" y="859089"/>
                </a:lnTo>
                <a:lnTo>
                  <a:pt x="739975" y="1033261"/>
                </a:lnTo>
                <a:lnTo>
                  <a:pt x="0" y="769257"/>
                </a:lnTo>
                <a:close/>
              </a:path>
            </a:pathLst>
          </a:cu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矩形 57"/>
          <p:cNvSpPr/>
          <p:nvPr/>
        </p:nvSpPr>
        <p:spPr>
          <a:xfrm rot="1727178">
            <a:off x="1961723" y="3472198"/>
            <a:ext cx="1144684" cy="648271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流程图: 接点 58"/>
          <p:cNvSpPr/>
          <p:nvPr/>
        </p:nvSpPr>
        <p:spPr>
          <a:xfrm>
            <a:off x="3190045" y="2774480"/>
            <a:ext cx="122400" cy="1224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任意多边形 59"/>
          <p:cNvSpPr/>
          <p:nvPr/>
        </p:nvSpPr>
        <p:spPr>
          <a:xfrm>
            <a:off x="3178124" y="2913662"/>
            <a:ext cx="84406" cy="407963"/>
          </a:xfrm>
          <a:custGeom>
            <a:avLst/>
            <a:gdLst>
              <a:gd name="connsiteX0" fmla="*/ 84406 w 84406"/>
              <a:gd name="connsiteY0" fmla="*/ 0 h 407963"/>
              <a:gd name="connsiteX1" fmla="*/ 56271 w 84406"/>
              <a:gd name="connsiteY1" fmla="*/ 253218 h 407963"/>
              <a:gd name="connsiteX2" fmla="*/ 14068 w 84406"/>
              <a:gd name="connsiteY2" fmla="*/ 267286 h 407963"/>
              <a:gd name="connsiteX3" fmla="*/ 0 w 84406"/>
              <a:gd name="connsiteY3" fmla="*/ 309489 h 407963"/>
              <a:gd name="connsiteX4" fmla="*/ 14068 w 84406"/>
              <a:gd name="connsiteY4" fmla="*/ 407963 h 407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406" h="407963">
                <a:moveTo>
                  <a:pt x="84406" y="0"/>
                </a:moveTo>
                <a:cubicBezTo>
                  <a:pt x="75028" y="84406"/>
                  <a:pt x="77884" y="171089"/>
                  <a:pt x="56271" y="253218"/>
                </a:cubicBezTo>
                <a:cubicBezTo>
                  <a:pt x="52497" y="267558"/>
                  <a:pt x="24553" y="256801"/>
                  <a:pt x="14068" y="267286"/>
                </a:cubicBezTo>
                <a:cubicBezTo>
                  <a:pt x="3583" y="277771"/>
                  <a:pt x="4689" y="295421"/>
                  <a:pt x="0" y="309489"/>
                </a:cubicBezTo>
                <a:cubicBezTo>
                  <a:pt x="15907" y="389024"/>
                  <a:pt x="14068" y="355917"/>
                  <a:pt x="14068" y="40796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流程图: 接点 60"/>
          <p:cNvSpPr/>
          <p:nvPr/>
        </p:nvSpPr>
        <p:spPr>
          <a:xfrm>
            <a:off x="2176055" y="3587423"/>
            <a:ext cx="122400" cy="122400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65AF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任意多边形 61"/>
          <p:cNvSpPr/>
          <p:nvPr/>
        </p:nvSpPr>
        <p:spPr>
          <a:xfrm>
            <a:off x="2250831" y="3671668"/>
            <a:ext cx="309603" cy="154744"/>
          </a:xfrm>
          <a:custGeom>
            <a:avLst/>
            <a:gdLst>
              <a:gd name="connsiteX0" fmla="*/ 0 w 309603"/>
              <a:gd name="connsiteY0" fmla="*/ 0 h 154744"/>
              <a:gd name="connsiteX1" fmla="*/ 56271 w 309603"/>
              <a:gd name="connsiteY1" fmla="*/ 70338 h 154744"/>
              <a:gd name="connsiteX2" fmla="*/ 84406 w 309603"/>
              <a:gd name="connsiteY2" fmla="*/ 98474 h 154744"/>
              <a:gd name="connsiteX3" fmla="*/ 267286 w 309603"/>
              <a:gd name="connsiteY3" fmla="*/ 126609 h 154744"/>
              <a:gd name="connsiteX4" fmla="*/ 309489 w 309603"/>
              <a:gd name="connsiteY4" fmla="*/ 154744 h 15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603" h="154744">
                <a:moveTo>
                  <a:pt x="0" y="0"/>
                </a:moveTo>
                <a:cubicBezTo>
                  <a:pt x="18757" y="23446"/>
                  <a:pt x="36731" y="47541"/>
                  <a:pt x="56271" y="70338"/>
                </a:cubicBezTo>
                <a:cubicBezTo>
                  <a:pt x="64903" y="80408"/>
                  <a:pt x="72543" y="92543"/>
                  <a:pt x="84406" y="98474"/>
                </a:cubicBezTo>
                <a:cubicBezTo>
                  <a:pt x="119212" y="115877"/>
                  <a:pt x="259079" y="125697"/>
                  <a:pt x="267286" y="126609"/>
                </a:cubicBezTo>
                <a:cubicBezTo>
                  <a:pt x="313937" y="142160"/>
                  <a:pt x="309489" y="125848"/>
                  <a:pt x="309489" y="154744"/>
                </a:cubicBezTo>
              </a:path>
            </a:pathLst>
          </a:custGeom>
          <a:noFill/>
          <a:ln>
            <a:solidFill>
              <a:srgbClr val="65AF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流程图: 接点 62"/>
          <p:cNvSpPr/>
          <p:nvPr/>
        </p:nvSpPr>
        <p:spPr>
          <a:xfrm>
            <a:off x="5429578" y="1314067"/>
            <a:ext cx="258646" cy="258646"/>
          </a:xfrm>
          <a:prstGeom prst="flowChartConnector">
            <a:avLst/>
          </a:prstGeom>
          <a:solidFill>
            <a:srgbClr val="485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5" name="直接连接符 64"/>
          <p:cNvCxnSpPr/>
          <p:nvPr/>
        </p:nvCxnSpPr>
        <p:spPr>
          <a:xfrm flipV="1">
            <a:off x="2647064" y="1429322"/>
            <a:ext cx="1000471" cy="860175"/>
          </a:xfrm>
          <a:prstGeom prst="line">
            <a:avLst/>
          </a:prstGeom>
          <a:ln w="38100">
            <a:solidFill>
              <a:srgbClr val="4851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/>
        </p:nvCxnSpPr>
        <p:spPr>
          <a:xfrm>
            <a:off x="3623996" y="1449486"/>
            <a:ext cx="1825386" cy="0"/>
          </a:xfrm>
          <a:prstGeom prst="line">
            <a:avLst/>
          </a:prstGeom>
          <a:ln w="38100">
            <a:solidFill>
              <a:srgbClr val="4851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/>
          <p:cNvCxnSpPr/>
          <p:nvPr/>
        </p:nvCxnSpPr>
        <p:spPr>
          <a:xfrm>
            <a:off x="6898180" y="1554541"/>
            <a:ext cx="3600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连接符 76"/>
          <p:cNvCxnSpPr/>
          <p:nvPr/>
        </p:nvCxnSpPr>
        <p:spPr>
          <a:xfrm>
            <a:off x="7083024" y="1374541"/>
            <a:ext cx="0" cy="36000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组合 80"/>
          <p:cNvGrpSpPr/>
          <p:nvPr/>
        </p:nvGrpSpPr>
        <p:grpSpPr>
          <a:xfrm>
            <a:off x="10395528" y="1174854"/>
            <a:ext cx="1012269" cy="763997"/>
            <a:chOff x="338839" y="1155169"/>
            <a:chExt cx="6399777" cy="5110907"/>
          </a:xfrm>
        </p:grpSpPr>
        <p:grpSp>
          <p:nvGrpSpPr>
            <p:cNvPr id="82" name="组合 81"/>
            <p:cNvGrpSpPr/>
            <p:nvPr/>
          </p:nvGrpSpPr>
          <p:grpSpPr>
            <a:xfrm>
              <a:off x="338839" y="1155169"/>
              <a:ext cx="6399777" cy="5110907"/>
              <a:chOff x="2896111" y="873547"/>
              <a:chExt cx="6399777" cy="5110907"/>
            </a:xfrm>
          </p:grpSpPr>
          <p:pic>
            <p:nvPicPr>
              <p:cNvPr id="84" name="图片 8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6111" y="873547"/>
                <a:ext cx="6399777" cy="511090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85" name="图片 8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01477" y="4630194"/>
                <a:ext cx="435454" cy="41455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83" name="图片 8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1591" y="1322764"/>
              <a:ext cx="5994272" cy="32592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cxnSp>
        <p:nvCxnSpPr>
          <p:cNvPr id="86" name="直接连接符 85"/>
          <p:cNvCxnSpPr/>
          <p:nvPr/>
        </p:nvCxnSpPr>
        <p:spPr>
          <a:xfrm>
            <a:off x="9120124" y="1489437"/>
            <a:ext cx="1135225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图片 8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56862" y="3568749"/>
            <a:ext cx="3521376" cy="2093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0" name="矩形 89"/>
          <p:cNvSpPr/>
          <p:nvPr/>
        </p:nvSpPr>
        <p:spPr>
          <a:xfrm>
            <a:off x="9738296" y="3547152"/>
            <a:ext cx="1712806" cy="21151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文本框 90"/>
          <p:cNvSpPr txBox="1"/>
          <p:nvPr/>
        </p:nvSpPr>
        <p:spPr>
          <a:xfrm>
            <a:off x="9738296" y="3601465"/>
            <a:ext cx="17092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altLang="zh-CN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Μόλις το </a:t>
            </a:r>
            <a:r>
              <a:rPr lang="en-US" altLang="zh-CN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Radar </a:t>
            </a:r>
            <a:r>
              <a:rPr lang="el-GR" altLang="zh-CN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ενεργοποιηθεί από κάποια κίνηση ανθρώπου ή οχήματος αμέσως ανάβουν οι προβολείς και ακούγεται μήνυμα από τα ηχεία</a:t>
            </a:r>
            <a:r>
              <a:rPr lang="en-US" altLang="zh-CN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zh-CN" altLang="en-US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2" name="流程图: 接点 91"/>
          <p:cNvSpPr/>
          <p:nvPr/>
        </p:nvSpPr>
        <p:spPr>
          <a:xfrm>
            <a:off x="5414654" y="4018851"/>
            <a:ext cx="258646" cy="258646"/>
          </a:xfrm>
          <a:prstGeom prst="flowChartConnector">
            <a:avLst/>
          </a:prstGeom>
          <a:solidFill>
            <a:srgbClr val="485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3" name="直接连接符 92"/>
          <p:cNvCxnSpPr/>
          <p:nvPr/>
        </p:nvCxnSpPr>
        <p:spPr>
          <a:xfrm>
            <a:off x="4132688" y="4154270"/>
            <a:ext cx="1301770" cy="0"/>
          </a:xfrm>
          <a:prstGeom prst="line">
            <a:avLst/>
          </a:prstGeom>
          <a:ln w="38100">
            <a:solidFill>
              <a:srgbClr val="4851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接连接符 95"/>
          <p:cNvCxnSpPr/>
          <p:nvPr/>
        </p:nvCxnSpPr>
        <p:spPr>
          <a:xfrm>
            <a:off x="3286654" y="2896880"/>
            <a:ext cx="846034" cy="1257390"/>
          </a:xfrm>
          <a:prstGeom prst="line">
            <a:avLst/>
          </a:prstGeom>
          <a:ln w="38100">
            <a:solidFill>
              <a:srgbClr val="4851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接连接符 107"/>
          <p:cNvCxnSpPr/>
          <p:nvPr/>
        </p:nvCxnSpPr>
        <p:spPr>
          <a:xfrm>
            <a:off x="10221897" y="3274977"/>
            <a:ext cx="1359530" cy="0"/>
          </a:xfrm>
          <a:prstGeom prst="line">
            <a:avLst/>
          </a:prstGeom>
          <a:ln w="22225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文本框 108"/>
          <p:cNvSpPr txBox="1"/>
          <p:nvPr/>
        </p:nvSpPr>
        <p:spPr>
          <a:xfrm>
            <a:off x="6601144" y="3076874"/>
            <a:ext cx="3499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b="1" dirty="0"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rPr>
              <a:t>Σύνδεση ηχείου και προβολέα</a:t>
            </a:r>
            <a:endParaRPr lang="zh-CN" altLang="en-US" b="1" dirty="0">
              <a:latin typeface="Segoe UI" panose="020B0502040204020203" pitchFamily="34" charset="0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112" name="流程图: 接点 111"/>
          <p:cNvSpPr/>
          <p:nvPr/>
        </p:nvSpPr>
        <p:spPr>
          <a:xfrm>
            <a:off x="2208759" y="4362137"/>
            <a:ext cx="258646" cy="258646"/>
          </a:xfrm>
          <a:prstGeom prst="flowChartConnector">
            <a:avLst/>
          </a:prstGeom>
          <a:solidFill>
            <a:srgbClr val="485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3" name="直接连接符 112"/>
          <p:cNvCxnSpPr/>
          <p:nvPr/>
        </p:nvCxnSpPr>
        <p:spPr>
          <a:xfrm flipH="1">
            <a:off x="2334437" y="4080413"/>
            <a:ext cx="1" cy="420200"/>
          </a:xfrm>
          <a:prstGeom prst="line">
            <a:avLst/>
          </a:prstGeom>
          <a:ln w="38100">
            <a:solidFill>
              <a:srgbClr val="4851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文本框 116"/>
          <p:cNvSpPr txBox="1"/>
          <p:nvPr/>
        </p:nvSpPr>
        <p:spPr>
          <a:xfrm>
            <a:off x="1388945" y="5219267"/>
            <a:ext cx="1923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sz="1400" dirty="0">
                <a:latin typeface="Segoe UI" panose="020B0502040204020203" pitchFamily="34" charset="0"/>
                <a:cs typeface="Segoe UI" panose="020B0502040204020203" pitchFamily="34" charset="0"/>
              </a:rPr>
              <a:t>100% συμμόρφωση με το </a:t>
            </a:r>
            <a:r>
              <a:rPr lang="en-US" altLang="zh-CN" sz="1400" dirty="0">
                <a:latin typeface="Segoe UI" panose="020B0502040204020203" pitchFamily="34" charset="0"/>
                <a:cs typeface="Segoe UI" panose="020B0502040204020203" pitchFamily="34" charset="0"/>
              </a:rPr>
              <a:t>GDPR.</a:t>
            </a:r>
            <a:endParaRPr lang="zh-CN" alt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1324312" y="5083179"/>
            <a:ext cx="2081895" cy="1261807"/>
          </a:xfrm>
          <a:prstGeom prst="rect">
            <a:avLst/>
          </a:prstGeom>
          <a:noFill/>
          <a:ln w="25400">
            <a:solidFill>
              <a:srgbClr val="2A2A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3" name="任意多边形 122"/>
          <p:cNvSpPr/>
          <p:nvPr/>
        </p:nvSpPr>
        <p:spPr>
          <a:xfrm>
            <a:off x="-17708" y="302827"/>
            <a:ext cx="4978784" cy="583200"/>
          </a:xfrm>
          <a:custGeom>
            <a:avLst/>
            <a:gdLst>
              <a:gd name="connsiteX0" fmla="*/ 4687184 w 4978784"/>
              <a:gd name="connsiteY0" fmla="*/ 0 h 583200"/>
              <a:gd name="connsiteX1" fmla="*/ 4688603 w 4978784"/>
              <a:gd name="connsiteY1" fmla="*/ 143 h 583200"/>
              <a:gd name="connsiteX2" fmla="*/ 4712859 w 4978784"/>
              <a:gd name="connsiteY2" fmla="*/ 143 h 583200"/>
              <a:gd name="connsiteX3" fmla="*/ 4712859 w 4978784"/>
              <a:gd name="connsiteY3" fmla="*/ 2588 h 583200"/>
              <a:gd name="connsiteX4" fmla="*/ 4745952 w 4978784"/>
              <a:gd name="connsiteY4" fmla="*/ 5924 h 583200"/>
              <a:gd name="connsiteX5" fmla="*/ 4978784 w 4978784"/>
              <a:gd name="connsiteY5" fmla="*/ 291600 h 583200"/>
              <a:gd name="connsiteX6" fmla="*/ 4745952 w 4978784"/>
              <a:gd name="connsiteY6" fmla="*/ 577276 h 583200"/>
              <a:gd name="connsiteX7" fmla="*/ 4712859 w 4978784"/>
              <a:gd name="connsiteY7" fmla="*/ 580612 h 583200"/>
              <a:gd name="connsiteX8" fmla="*/ 4712859 w 4978784"/>
              <a:gd name="connsiteY8" fmla="*/ 583058 h 583200"/>
              <a:gd name="connsiteX9" fmla="*/ 4688593 w 4978784"/>
              <a:gd name="connsiteY9" fmla="*/ 583058 h 583200"/>
              <a:gd name="connsiteX10" fmla="*/ 4687184 w 4978784"/>
              <a:gd name="connsiteY10" fmla="*/ 583200 h 583200"/>
              <a:gd name="connsiteX11" fmla="*/ 4685776 w 4978784"/>
              <a:gd name="connsiteY11" fmla="*/ 583058 h 583200"/>
              <a:gd name="connsiteX12" fmla="*/ 0 w 4978784"/>
              <a:gd name="connsiteY12" fmla="*/ 583058 h 583200"/>
              <a:gd name="connsiteX13" fmla="*/ 0 w 4978784"/>
              <a:gd name="connsiteY13" fmla="*/ 143 h 583200"/>
              <a:gd name="connsiteX14" fmla="*/ 4685766 w 4978784"/>
              <a:gd name="connsiteY14" fmla="*/ 143 h 58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978784" h="583200">
                <a:moveTo>
                  <a:pt x="4687184" y="0"/>
                </a:moveTo>
                <a:lnTo>
                  <a:pt x="4688603" y="143"/>
                </a:lnTo>
                <a:lnTo>
                  <a:pt x="4712859" y="143"/>
                </a:lnTo>
                <a:lnTo>
                  <a:pt x="4712859" y="2588"/>
                </a:lnTo>
                <a:lnTo>
                  <a:pt x="4745952" y="5924"/>
                </a:lnTo>
                <a:cubicBezTo>
                  <a:pt x="4878829" y="33115"/>
                  <a:pt x="4978784" y="150685"/>
                  <a:pt x="4978784" y="291600"/>
                </a:cubicBezTo>
                <a:cubicBezTo>
                  <a:pt x="4978784" y="432515"/>
                  <a:pt x="4878829" y="550085"/>
                  <a:pt x="4745952" y="577276"/>
                </a:cubicBezTo>
                <a:lnTo>
                  <a:pt x="4712859" y="580612"/>
                </a:lnTo>
                <a:lnTo>
                  <a:pt x="4712859" y="583058"/>
                </a:lnTo>
                <a:lnTo>
                  <a:pt x="4688593" y="583058"/>
                </a:lnTo>
                <a:lnTo>
                  <a:pt x="4687184" y="583200"/>
                </a:lnTo>
                <a:lnTo>
                  <a:pt x="4685776" y="583058"/>
                </a:lnTo>
                <a:lnTo>
                  <a:pt x="0" y="583058"/>
                </a:lnTo>
                <a:lnTo>
                  <a:pt x="0" y="143"/>
                </a:lnTo>
                <a:lnTo>
                  <a:pt x="4685766" y="143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defTabSz="866943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l-GR" altLang="zh-CN" sz="2800" b="1" dirty="0">
                <a:solidFill>
                  <a:schemeClr val="bg1"/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rPr>
              <a:t>Εφαρμογές</a:t>
            </a:r>
            <a:endParaRPr lang="zh-CN" altLang="en-US" sz="2800" dirty="0">
              <a:solidFill>
                <a:schemeClr val="bg1"/>
              </a:solidFill>
              <a:latin typeface="Segoe UI" panose="020B0502040204020203" pitchFamily="34" charset="0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255349" y="6514472"/>
            <a:ext cx="1589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Only Radar</a:t>
            </a:r>
            <a:endParaRPr lang="zh-CN" altLang="en-US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84055A62-4B15-4BF2-9952-96D9F49D9E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946" y="223267"/>
            <a:ext cx="2538361" cy="50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96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98" grpId="0" animBg="1"/>
      <p:bldP spid="89" grpId="0" animBg="1"/>
      <p:bldP spid="109" grpId="0"/>
      <p:bldP spid="1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42"/>
          <p:cNvSpPr/>
          <p:nvPr/>
        </p:nvSpPr>
        <p:spPr>
          <a:xfrm>
            <a:off x="934236" y="4772026"/>
            <a:ext cx="10851364" cy="1715983"/>
          </a:xfrm>
          <a:prstGeom prst="rect">
            <a:avLst/>
          </a:prstGeom>
          <a:solidFill>
            <a:srgbClr val="E7E6E6"/>
          </a:solidFill>
          <a:ln>
            <a:noFill/>
          </a:ln>
          <a:effectLst>
            <a:outerShdw blurRad="558800" dist="2159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0" y="425213"/>
            <a:ext cx="633046" cy="60627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1430611" y="803001"/>
            <a:ext cx="5137592" cy="3591237"/>
            <a:chOff x="1430611" y="1151339"/>
            <a:chExt cx="5137592" cy="3591237"/>
          </a:xfrm>
        </p:grpSpPr>
        <p:pic>
          <p:nvPicPr>
            <p:cNvPr id="4" name="图片 3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66" b="22751"/>
            <a:stretch/>
          </p:blipFill>
          <p:spPr>
            <a:xfrm>
              <a:off x="1430611" y="1151339"/>
              <a:ext cx="5137592" cy="359123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5" name="Picture 2" descr="E:\工作目录\媒体文件\爬网.png">
              <a:extLst>
                <a:ext uri="{FF2B5EF4-FFF2-40B4-BE49-F238E27FC236}">
                  <a16:creationId xmlns:a16="http://schemas.microsoft.com/office/drawing/2014/main" id="{441E0820-4F30-405F-9F62-859D9C61FD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D2D0B9"/>
                </a:clrFrom>
                <a:clrTo>
                  <a:srgbClr val="D2D0B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0981" y="2341755"/>
              <a:ext cx="720522" cy="763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等腰三角形 7"/>
            <p:cNvSpPr/>
            <p:nvPr/>
          </p:nvSpPr>
          <p:spPr>
            <a:xfrm>
              <a:off x="1810327" y="1620076"/>
              <a:ext cx="3327009" cy="2609448"/>
            </a:xfrm>
            <a:custGeom>
              <a:avLst/>
              <a:gdLst>
                <a:gd name="connsiteX0" fmla="*/ 0 w 2799471"/>
                <a:gd name="connsiteY0" fmla="*/ 2018605 h 2018605"/>
                <a:gd name="connsiteX1" fmla="*/ 1399736 w 2799471"/>
                <a:gd name="connsiteY1" fmla="*/ 0 h 2018605"/>
                <a:gd name="connsiteX2" fmla="*/ 2799471 w 2799471"/>
                <a:gd name="connsiteY2" fmla="*/ 2018605 h 2018605"/>
                <a:gd name="connsiteX3" fmla="*/ 0 w 2799471"/>
                <a:gd name="connsiteY3" fmla="*/ 2018605 h 2018605"/>
                <a:gd name="connsiteX0" fmla="*/ 0 w 2799471"/>
                <a:gd name="connsiteY0" fmla="*/ 2482839 h 2482839"/>
                <a:gd name="connsiteX1" fmla="*/ 21102 w 2799471"/>
                <a:gd name="connsiteY1" fmla="*/ 0 h 2482839"/>
                <a:gd name="connsiteX2" fmla="*/ 2799471 w 2799471"/>
                <a:gd name="connsiteY2" fmla="*/ 2482839 h 2482839"/>
                <a:gd name="connsiteX3" fmla="*/ 0 w 2799471"/>
                <a:gd name="connsiteY3" fmla="*/ 2482839 h 2482839"/>
                <a:gd name="connsiteX0" fmla="*/ 626012 w 2778369"/>
                <a:gd name="connsiteY0" fmla="*/ 2609448 h 2609448"/>
                <a:gd name="connsiteX1" fmla="*/ 0 w 2778369"/>
                <a:gd name="connsiteY1" fmla="*/ 0 h 2609448"/>
                <a:gd name="connsiteX2" fmla="*/ 2778369 w 2778369"/>
                <a:gd name="connsiteY2" fmla="*/ 2482839 h 2609448"/>
                <a:gd name="connsiteX3" fmla="*/ 626012 w 2778369"/>
                <a:gd name="connsiteY3" fmla="*/ 2609448 h 2609448"/>
                <a:gd name="connsiteX0" fmla="*/ 626012 w 3327009"/>
                <a:gd name="connsiteY0" fmla="*/ 2609448 h 2609448"/>
                <a:gd name="connsiteX1" fmla="*/ 0 w 3327009"/>
                <a:gd name="connsiteY1" fmla="*/ 0 h 2609448"/>
                <a:gd name="connsiteX2" fmla="*/ 3327009 w 3327009"/>
                <a:gd name="connsiteY2" fmla="*/ 1498101 h 2609448"/>
                <a:gd name="connsiteX3" fmla="*/ 626012 w 3327009"/>
                <a:gd name="connsiteY3" fmla="*/ 2609448 h 2609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27009" h="2609448">
                  <a:moveTo>
                    <a:pt x="626012" y="2609448"/>
                  </a:moveTo>
                  <a:lnTo>
                    <a:pt x="0" y="0"/>
                  </a:lnTo>
                  <a:lnTo>
                    <a:pt x="3327009" y="1498101"/>
                  </a:lnTo>
                  <a:lnTo>
                    <a:pt x="626012" y="2609448"/>
                  </a:lnTo>
                  <a:close/>
                </a:path>
              </a:pathLst>
            </a:custGeom>
            <a:solidFill>
              <a:srgbClr val="0070C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99" t="4139" r="32195" b="15812"/>
            <a:stretch/>
          </p:blipFill>
          <p:spPr>
            <a:xfrm>
              <a:off x="1444679" y="1151339"/>
              <a:ext cx="689092" cy="575928"/>
            </a:xfrm>
            <a:prstGeom prst="rect">
              <a:avLst/>
            </a:prstGeom>
          </p:spPr>
        </p:pic>
        <p:sp>
          <p:nvSpPr>
            <p:cNvPr id="11" name="任意多边形 10"/>
            <p:cNvSpPr/>
            <p:nvPr/>
          </p:nvSpPr>
          <p:spPr>
            <a:xfrm>
              <a:off x="2489981" y="3108736"/>
              <a:ext cx="2602523" cy="1485660"/>
            </a:xfrm>
            <a:custGeom>
              <a:avLst/>
              <a:gdLst>
                <a:gd name="connsiteX0" fmla="*/ 0 w 2827606"/>
                <a:gd name="connsiteY0" fmla="*/ 928468 h 928468"/>
                <a:gd name="connsiteX1" fmla="*/ 2236763 w 2827606"/>
                <a:gd name="connsiteY1" fmla="*/ 590844 h 928468"/>
                <a:gd name="connsiteX2" fmla="*/ 2827606 w 2827606"/>
                <a:gd name="connsiteY2" fmla="*/ 0 h 928468"/>
                <a:gd name="connsiteX0" fmla="*/ 0 w 2827606"/>
                <a:gd name="connsiteY0" fmla="*/ 928468 h 1198315"/>
                <a:gd name="connsiteX1" fmla="*/ 1814732 w 2827606"/>
                <a:gd name="connsiteY1" fmla="*/ 1167620 h 1198315"/>
                <a:gd name="connsiteX2" fmla="*/ 2827606 w 2827606"/>
                <a:gd name="connsiteY2" fmla="*/ 0 h 1198315"/>
                <a:gd name="connsiteX0" fmla="*/ 0 w 2827606"/>
                <a:gd name="connsiteY0" fmla="*/ 928468 h 1338842"/>
                <a:gd name="connsiteX1" fmla="*/ 886264 w 2827606"/>
                <a:gd name="connsiteY1" fmla="*/ 1308296 h 1338842"/>
                <a:gd name="connsiteX2" fmla="*/ 1814732 w 2827606"/>
                <a:gd name="connsiteY2" fmla="*/ 1167620 h 1338842"/>
                <a:gd name="connsiteX3" fmla="*/ 2827606 w 2827606"/>
                <a:gd name="connsiteY3" fmla="*/ 0 h 1338842"/>
                <a:gd name="connsiteX0" fmla="*/ 0 w 2827606"/>
                <a:gd name="connsiteY0" fmla="*/ 970671 h 1338842"/>
                <a:gd name="connsiteX1" fmla="*/ 886264 w 2827606"/>
                <a:gd name="connsiteY1" fmla="*/ 1308296 h 1338842"/>
                <a:gd name="connsiteX2" fmla="*/ 1814732 w 2827606"/>
                <a:gd name="connsiteY2" fmla="*/ 1167620 h 1338842"/>
                <a:gd name="connsiteX3" fmla="*/ 2827606 w 2827606"/>
                <a:gd name="connsiteY3" fmla="*/ 0 h 1338842"/>
                <a:gd name="connsiteX0" fmla="*/ 0 w 2827606"/>
                <a:gd name="connsiteY0" fmla="*/ 970671 h 1322627"/>
                <a:gd name="connsiteX1" fmla="*/ 436098 w 2827606"/>
                <a:gd name="connsiteY1" fmla="*/ 1181686 h 1322627"/>
                <a:gd name="connsiteX2" fmla="*/ 886264 w 2827606"/>
                <a:gd name="connsiteY2" fmla="*/ 1308296 h 1322627"/>
                <a:gd name="connsiteX3" fmla="*/ 1814732 w 2827606"/>
                <a:gd name="connsiteY3" fmla="*/ 1167620 h 1322627"/>
                <a:gd name="connsiteX4" fmla="*/ 2827606 w 2827606"/>
                <a:gd name="connsiteY4" fmla="*/ 0 h 1322627"/>
                <a:gd name="connsiteX0" fmla="*/ 0 w 2602523"/>
                <a:gd name="connsiteY0" fmla="*/ 1125416 h 1485660"/>
                <a:gd name="connsiteX1" fmla="*/ 436098 w 2602523"/>
                <a:gd name="connsiteY1" fmla="*/ 1336431 h 1485660"/>
                <a:gd name="connsiteX2" fmla="*/ 886264 w 2602523"/>
                <a:gd name="connsiteY2" fmla="*/ 1463041 h 1485660"/>
                <a:gd name="connsiteX3" fmla="*/ 1814732 w 2602523"/>
                <a:gd name="connsiteY3" fmla="*/ 1322365 h 1485660"/>
                <a:gd name="connsiteX4" fmla="*/ 2602523 w 2602523"/>
                <a:gd name="connsiteY4" fmla="*/ 0 h 148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2523" h="1485660">
                  <a:moveTo>
                    <a:pt x="0" y="1125416"/>
                  </a:moveTo>
                  <a:cubicBezTo>
                    <a:pt x="72683" y="1155896"/>
                    <a:pt x="288387" y="1280160"/>
                    <a:pt x="436098" y="1336431"/>
                  </a:cubicBezTo>
                  <a:cubicBezTo>
                    <a:pt x="583809" y="1392702"/>
                    <a:pt x="656492" y="1460696"/>
                    <a:pt x="886264" y="1463041"/>
                  </a:cubicBezTo>
                  <a:cubicBezTo>
                    <a:pt x="1116036" y="1465386"/>
                    <a:pt x="1528689" y="1566205"/>
                    <a:pt x="1814732" y="1322365"/>
                  </a:cubicBezTo>
                  <a:cubicBezTo>
                    <a:pt x="2100775" y="1078525"/>
                    <a:pt x="2542735" y="218049"/>
                    <a:pt x="2602523" y="0"/>
                  </a:cubicBezTo>
                </a:path>
              </a:pathLst>
            </a:custGeom>
            <a:solidFill>
              <a:srgbClr val="FFC000">
                <a:alpha val="46000"/>
              </a:srgbClr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等腰三角形 7"/>
            <p:cNvSpPr/>
            <p:nvPr/>
          </p:nvSpPr>
          <p:spPr>
            <a:xfrm>
              <a:off x="1789225" y="2299837"/>
              <a:ext cx="3383279" cy="1920131"/>
            </a:xfrm>
            <a:custGeom>
              <a:avLst/>
              <a:gdLst>
                <a:gd name="connsiteX0" fmla="*/ 0 w 2799471"/>
                <a:gd name="connsiteY0" fmla="*/ 2018605 h 2018605"/>
                <a:gd name="connsiteX1" fmla="*/ 1399736 w 2799471"/>
                <a:gd name="connsiteY1" fmla="*/ 0 h 2018605"/>
                <a:gd name="connsiteX2" fmla="*/ 2799471 w 2799471"/>
                <a:gd name="connsiteY2" fmla="*/ 2018605 h 2018605"/>
                <a:gd name="connsiteX3" fmla="*/ 0 w 2799471"/>
                <a:gd name="connsiteY3" fmla="*/ 2018605 h 2018605"/>
                <a:gd name="connsiteX0" fmla="*/ 0 w 2799471"/>
                <a:gd name="connsiteY0" fmla="*/ 2482839 h 2482839"/>
                <a:gd name="connsiteX1" fmla="*/ 21102 w 2799471"/>
                <a:gd name="connsiteY1" fmla="*/ 0 h 2482839"/>
                <a:gd name="connsiteX2" fmla="*/ 2799471 w 2799471"/>
                <a:gd name="connsiteY2" fmla="*/ 2482839 h 2482839"/>
                <a:gd name="connsiteX3" fmla="*/ 0 w 2799471"/>
                <a:gd name="connsiteY3" fmla="*/ 2482839 h 2482839"/>
                <a:gd name="connsiteX0" fmla="*/ 626012 w 2778369"/>
                <a:gd name="connsiteY0" fmla="*/ 2609448 h 2609448"/>
                <a:gd name="connsiteX1" fmla="*/ 0 w 2778369"/>
                <a:gd name="connsiteY1" fmla="*/ 0 h 2609448"/>
                <a:gd name="connsiteX2" fmla="*/ 2778369 w 2778369"/>
                <a:gd name="connsiteY2" fmla="*/ 2482839 h 2609448"/>
                <a:gd name="connsiteX3" fmla="*/ 626012 w 2778369"/>
                <a:gd name="connsiteY3" fmla="*/ 2609448 h 2609448"/>
                <a:gd name="connsiteX0" fmla="*/ 626012 w 3327009"/>
                <a:gd name="connsiteY0" fmla="*/ 2609448 h 2609448"/>
                <a:gd name="connsiteX1" fmla="*/ 0 w 3327009"/>
                <a:gd name="connsiteY1" fmla="*/ 0 h 2609448"/>
                <a:gd name="connsiteX2" fmla="*/ 3327009 w 3327009"/>
                <a:gd name="connsiteY2" fmla="*/ 1498101 h 2609448"/>
                <a:gd name="connsiteX3" fmla="*/ 626012 w 3327009"/>
                <a:gd name="connsiteY3" fmla="*/ 2609448 h 2609448"/>
                <a:gd name="connsiteX0" fmla="*/ 626012 w 3312941"/>
                <a:gd name="connsiteY0" fmla="*/ 2609448 h 2609448"/>
                <a:gd name="connsiteX1" fmla="*/ 0 w 3312941"/>
                <a:gd name="connsiteY1" fmla="*/ 0 h 2609448"/>
                <a:gd name="connsiteX2" fmla="*/ 3312941 w 3312941"/>
                <a:gd name="connsiteY2" fmla="*/ 794717 h 2609448"/>
                <a:gd name="connsiteX3" fmla="*/ 626012 w 3312941"/>
                <a:gd name="connsiteY3" fmla="*/ 2609448 h 2609448"/>
                <a:gd name="connsiteX0" fmla="*/ 696351 w 3312941"/>
                <a:gd name="connsiteY0" fmla="*/ 1920131 h 1920131"/>
                <a:gd name="connsiteX1" fmla="*/ 0 w 3312941"/>
                <a:gd name="connsiteY1" fmla="*/ 0 h 1920131"/>
                <a:gd name="connsiteX2" fmla="*/ 3312941 w 3312941"/>
                <a:gd name="connsiteY2" fmla="*/ 794717 h 1920131"/>
                <a:gd name="connsiteX3" fmla="*/ 696351 w 3312941"/>
                <a:gd name="connsiteY3" fmla="*/ 1920131 h 1920131"/>
                <a:gd name="connsiteX0" fmla="*/ 696351 w 3580227"/>
                <a:gd name="connsiteY0" fmla="*/ 1920131 h 1920131"/>
                <a:gd name="connsiteX1" fmla="*/ 0 w 3580227"/>
                <a:gd name="connsiteY1" fmla="*/ 0 h 1920131"/>
                <a:gd name="connsiteX2" fmla="*/ 3580227 w 3580227"/>
                <a:gd name="connsiteY2" fmla="*/ 963530 h 1920131"/>
                <a:gd name="connsiteX3" fmla="*/ 696351 w 3580227"/>
                <a:gd name="connsiteY3" fmla="*/ 1920131 h 1920131"/>
                <a:gd name="connsiteX0" fmla="*/ 696351 w 3383279"/>
                <a:gd name="connsiteY0" fmla="*/ 1920131 h 1920131"/>
                <a:gd name="connsiteX1" fmla="*/ 0 w 3383279"/>
                <a:gd name="connsiteY1" fmla="*/ 0 h 1920131"/>
                <a:gd name="connsiteX2" fmla="*/ 3383279 w 3383279"/>
                <a:gd name="connsiteY2" fmla="*/ 808786 h 1920131"/>
                <a:gd name="connsiteX3" fmla="*/ 696351 w 3383279"/>
                <a:gd name="connsiteY3" fmla="*/ 1920131 h 1920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3279" h="1920131">
                  <a:moveTo>
                    <a:pt x="696351" y="1920131"/>
                  </a:moveTo>
                  <a:lnTo>
                    <a:pt x="0" y="0"/>
                  </a:lnTo>
                  <a:lnTo>
                    <a:pt x="3383279" y="808786"/>
                  </a:lnTo>
                  <a:lnTo>
                    <a:pt x="696351" y="1920131"/>
                  </a:lnTo>
                  <a:close/>
                </a:path>
              </a:pathLst>
            </a:custGeom>
            <a:solidFill>
              <a:srgbClr val="FFC0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50" t="9467" r="25359" b="10142"/>
            <a:stretch/>
          </p:blipFill>
          <p:spPr>
            <a:xfrm>
              <a:off x="1536522" y="1626922"/>
              <a:ext cx="505406" cy="839626"/>
            </a:xfrm>
            <a:prstGeom prst="rect">
              <a:avLst/>
            </a:prstGeom>
          </p:spPr>
        </p:pic>
        <p:pic>
          <p:nvPicPr>
            <p:cNvPr id="14" name="Picture 2" descr="E:\工作目录\媒体文件\人走.png">
              <a:extLst>
                <a:ext uri="{FF2B5EF4-FFF2-40B4-BE49-F238E27FC236}">
                  <a16:creationId xmlns:a16="http://schemas.microsoft.com/office/drawing/2014/main" id="{CA7FB0E4-52BA-4E29-9D36-96CEFE8801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D2D0B9"/>
                </a:clrFrom>
                <a:clrTo>
                  <a:srgbClr val="D2D0B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7871" y="3429135"/>
              <a:ext cx="927489" cy="1124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1" descr="E:\工作目录\媒体文件\盗.png">
              <a:extLst>
                <a:ext uri="{FF2B5EF4-FFF2-40B4-BE49-F238E27FC236}">
                  <a16:creationId xmlns:a16="http://schemas.microsoft.com/office/drawing/2014/main" id="{6EE2C042-53BC-46DB-8811-F775CBDD6E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D2D0B9"/>
                </a:clrFrom>
                <a:clrTo>
                  <a:srgbClr val="D2D0B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6448" y="2924800"/>
              <a:ext cx="982472" cy="830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组合 20"/>
          <p:cNvGrpSpPr/>
          <p:nvPr/>
        </p:nvGrpSpPr>
        <p:grpSpPr>
          <a:xfrm>
            <a:off x="934237" y="425211"/>
            <a:ext cx="10851363" cy="4346816"/>
            <a:chOff x="934237" y="773549"/>
            <a:chExt cx="10851363" cy="43468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矩形 16"/>
            <p:cNvSpPr/>
            <p:nvPr/>
          </p:nvSpPr>
          <p:spPr>
            <a:xfrm>
              <a:off x="1430611" y="773551"/>
              <a:ext cx="10354989" cy="377788"/>
            </a:xfrm>
            <a:prstGeom prst="rect">
              <a:avLst/>
            </a:prstGeom>
            <a:solidFill>
              <a:srgbClr val="F898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1430611" y="4742577"/>
              <a:ext cx="10354989" cy="377788"/>
            </a:xfrm>
            <a:prstGeom prst="rect">
              <a:avLst/>
            </a:prstGeom>
            <a:solidFill>
              <a:srgbClr val="F898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 rot="16200000">
              <a:off x="-991311" y="2699097"/>
              <a:ext cx="4346815" cy="495719"/>
            </a:xfrm>
            <a:prstGeom prst="rect">
              <a:avLst/>
            </a:prstGeom>
            <a:solidFill>
              <a:srgbClr val="F898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379A6C3E-42EC-4E17-9DB6-D099DE44BA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8203" y="803001"/>
            <a:ext cx="5217397" cy="3591237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25" name="组合 24"/>
          <p:cNvGrpSpPr/>
          <p:nvPr/>
        </p:nvGrpSpPr>
        <p:grpSpPr>
          <a:xfrm>
            <a:off x="7989847" y="873681"/>
            <a:ext cx="398289" cy="707777"/>
            <a:chOff x="7848164" y="1338958"/>
            <a:chExt cx="398289" cy="707777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50" t="9467" r="25359" b="10142"/>
            <a:stretch/>
          </p:blipFill>
          <p:spPr>
            <a:xfrm>
              <a:off x="7923925" y="1561439"/>
              <a:ext cx="292120" cy="485296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99" t="4139" r="32195" b="15812"/>
            <a:stretch/>
          </p:blipFill>
          <p:spPr>
            <a:xfrm>
              <a:off x="7848164" y="1338958"/>
              <a:ext cx="398289" cy="332881"/>
            </a:xfrm>
            <a:prstGeom prst="rect">
              <a:avLst/>
            </a:prstGeom>
          </p:spPr>
        </p:pic>
      </p:grpSp>
      <p:grpSp>
        <p:nvGrpSpPr>
          <p:cNvPr id="26" name="组合 25"/>
          <p:cNvGrpSpPr/>
          <p:nvPr/>
        </p:nvGrpSpPr>
        <p:grpSpPr>
          <a:xfrm>
            <a:off x="9035228" y="1264138"/>
            <a:ext cx="398289" cy="707777"/>
            <a:chOff x="7848164" y="1338958"/>
            <a:chExt cx="398289" cy="707777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50" t="9467" r="25359" b="10142"/>
            <a:stretch/>
          </p:blipFill>
          <p:spPr>
            <a:xfrm>
              <a:off x="7923925" y="1561439"/>
              <a:ext cx="292120" cy="485296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99" t="4139" r="32195" b="15812"/>
            <a:stretch/>
          </p:blipFill>
          <p:spPr>
            <a:xfrm>
              <a:off x="7848164" y="1338958"/>
              <a:ext cx="398289" cy="332881"/>
            </a:xfrm>
            <a:prstGeom prst="rect">
              <a:avLst/>
            </a:prstGeom>
          </p:spPr>
        </p:pic>
      </p:grpSp>
      <p:grpSp>
        <p:nvGrpSpPr>
          <p:cNvPr id="29" name="组合 28"/>
          <p:cNvGrpSpPr/>
          <p:nvPr/>
        </p:nvGrpSpPr>
        <p:grpSpPr>
          <a:xfrm>
            <a:off x="9082438" y="2216138"/>
            <a:ext cx="398289" cy="707777"/>
            <a:chOff x="7848164" y="1338958"/>
            <a:chExt cx="398289" cy="707777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50" t="9467" r="25359" b="10142"/>
            <a:stretch/>
          </p:blipFill>
          <p:spPr>
            <a:xfrm>
              <a:off x="7923925" y="1561439"/>
              <a:ext cx="292120" cy="485296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99" t="4139" r="32195" b="15812"/>
            <a:stretch/>
          </p:blipFill>
          <p:spPr>
            <a:xfrm>
              <a:off x="7848164" y="1338958"/>
              <a:ext cx="398289" cy="332881"/>
            </a:xfrm>
            <a:prstGeom prst="rect">
              <a:avLst/>
            </a:prstGeom>
          </p:spPr>
        </p:pic>
      </p:grpSp>
      <p:grpSp>
        <p:nvGrpSpPr>
          <p:cNvPr id="32" name="组合 31"/>
          <p:cNvGrpSpPr/>
          <p:nvPr/>
        </p:nvGrpSpPr>
        <p:grpSpPr>
          <a:xfrm>
            <a:off x="9826571" y="2894890"/>
            <a:ext cx="398289" cy="707777"/>
            <a:chOff x="7848164" y="1338958"/>
            <a:chExt cx="398289" cy="707777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50" t="9467" r="25359" b="10142"/>
            <a:stretch/>
          </p:blipFill>
          <p:spPr>
            <a:xfrm>
              <a:off x="7923925" y="1561439"/>
              <a:ext cx="292120" cy="485296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99" t="4139" r="32195" b="15812"/>
            <a:stretch/>
          </p:blipFill>
          <p:spPr>
            <a:xfrm>
              <a:off x="7848164" y="1338958"/>
              <a:ext cx="398289" cy="332881"/>
            </a:xfrm>
            <a:prstGeom prst="rect">
              <a:avLst/>
            </a:prstGeom>
          </p:spPr>
        </p:pic>
      </p:grpSp>
      <p:grpSp>
        <p:nvGrpSpPr>
          <p:cNvPr id="38" name="组合 37"/>
          <p:cNvGrpSpPr/>
          <p:nvPr/>
        </p:nvGrpSpPr>
        <p:grpSpPr>
          <a:xfrm>
            <a:off x="9433517" y="3655068"/>
            <a:ext cx="398289" cy="707777"/>
            <a:chOff x="7848164" y="1338958"/>
            <a:chExt cx="398289" cy="707777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50" t="9467" r="25359" b="10142"/>
            <a:stretch/>
          </p:blipFill>
          <p:spPr>
            <a:xfrm>
              <a:off x="7923925" y="1561439"/>
              <a:ext cx="292120" cy="485296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99" t="4139" r="32195" b="15812"/>
            <a:stretch/>
          </p:blipFill>
          <p:spPr>
            <a:xfrm>
              <a:off x="7848164" y="1338958"/>
              <a:ext cx="398289" cy="332881"/>
            </a:xfrm>
            <a:prstGeom prst="rect">
              <a:avLst/>
            </a:prstGeom>
          </p:spPr>
        </p:pic>
      </p:grpSp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9" t="4139" r="32195" b="15812"/>
          <a:stretch/>
        </p:blipFill>
        <p:spPr>
          <a:xfrm>
            <a:off x="1536522" y="4837754"/>
            <a:ext cx="689092" cy="575928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9467" r="25359" b="10142"/>
          <a:stretch/>
        </p:blipFill>
        <p:spPr>
          <a:xfrm>
            <a:off x="1628365" y="5525155"/>
            <a:ext cx="505406" cy="839626"/>
          </a:xfrm>
          <a:prstGeom prst="rect">
            <a:avLst/>
          </a:prstGeom>
        </p:spPr>
      </p:pic>
      <p:grpSp>
        <p:nvGrpSpPr>
          <p:cNvPr id="46" name="组合 45"/>
          <p:cNvGrpSpPr/>
          <p:nvPr/>
        </p:nvGrpSpPr>
        <p:grpSpPr>
          <a:xfrm>
            <a:off x="2862947" y="5203568"/>
            <a:ext cx="1669533" cy="732277"/>
            <a:chOff x="8156933" y="1005012"/>
            <a:chExt cx="2009684" cy="867023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41" t="16618" r="27841" b="18324"/>
            <a:stretch>
              <a:fillRect/>
            </a:stretch>
          </p:blipFill>
          <p:spPr bwMode="auto">
            <a:xfrm>
              <a:off x="8156933" y="1005012"/>
              <a:ext cx="891332" cy="86702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0085" y="1068558"/>
              <a:ext cx="1046532" cy="7399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57" name="组合 56"/>
          <p:cNvGrpSpPr/>
          <p:nvPr/>
        </p:nvGrpSpPr>
        <p:grpSpPr>
          <a:xfrm>
            <a:off x="2398548" y="5347466"/>
            <a:ext cx="360000" cy="360000"/>
            <a:chOff x="4551561" y="5324809"/>
            <a:chExt cx="360000" cy="360000"/>
          </a:xfrm>
        </p:grpSpPr>
        <p:cxnSp>
          <p:nvCxnSpPr>
            <p:cNvPr id="49" name="直接连接符 48"/>
            <p:cNvCxnSpPr/>
            <p:nvPr/>
          </p:nvCxnSpPr>
          <p:spPr>
            <a:xfrm>
              <a:off x="4551561" y="5504809"/>
              <a:ext cx="360000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>
              <a:off x="4736405" y="5324809"/>
              <a:ext cx="0" cy="36000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组合 50"/>
          <p:cNvGrpSpPr/>
          <p:nvPr/>
        </p:nvGrpSpPr>
        <p:grpSpPr>
          <a:xfrm>
            <a:off x="5583714" y="5248019"/>
            <a:ext cx="840234" cy="634156"/>
            <a:chOff x="338839" y="1155169"/>
            <a:chExt cx="6399777" cy="5110907"/>
          </a:xfrm>
        </p:grpSpPr>
        <p:grpSp>
          <p:nvGrpSpPr>
            <p:cNvPr id="52" name="组合 51"/>
            <p:cNvGrpSpPr/>
            <p:nvPr/>
          </p:nvGrpSpPr>
          <p:grpSpPr>
            <a:xfrm>
              <a:off x="338839" y="1155169"/>
              <a:ext cx="6399777" cy="5110907"/>
              <a:chOff x="2896111" y="873547"/>
              <a:chExt cx="6399777" cy="5110907"/>
            </a:xfrm>
          </p:grpSpPr>
          <p:pic>
            <p:nvPicPr>
              <p:cNvPr id="54" name="图片 5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6111" y="873547"/>
                <a:ext cx="6399777" cy="511090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5" name="图片 54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01477" y="4630194"/>
                <a:ext cx="435454" cy="41455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53" name="图片 52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41591" y="1322764"/>
              <a:ext cx="5994272" cy="32592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cxnSp>
        <p:nvCxnSpPr>
          <p:cNvPr id="56" name="直接连接符 55"/>
          <p:cNvCxnSpPr/>
          <p:nvPr/>
        </p:nvCxnSpPr>
        <p:spPr>
          <a:xfrm flipV="1">
            <a:off x="4590140" y="5568649"/>
            <a:ext cx="849319" cy="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矩形 60"/>
          <p:cNvSpPr/>
          <p:nvPr/>
        </p:nvSpPr>
        <p:spPr>
          <a:xfrm>
            <a:off x="6725138" y="4941951"/>
            <a:ext cx="4869988" cy="1427786"/>
          </a:xfrm>
          <a:prstGeom prst="rect">
            <a:avLst/>
          </a:prstGeom>
          <a:noFill/>
          <a:ln w="25400">
            <a:solidFill>
              <a:srgbClr val="2A2A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文本框 62"/>
          <p:cNvSpPr txBox="1"/>
          <p:nvPr/>
        </p:nvSpPr>
        <p:spPr>
          <a:xfrm>
            <a:off x="6893177" y="4973875"/>
            <a:ext cx="4672921" cy="1021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altLang="zh-CN" sz="1400" dirty="0"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rPr>
              <a:t>Χρήση σε συνοριακές γραμμές</a:t>
            </a:r>
            <a:r>
              <a:rPr lang="en-US" altLang="zh-CN" sz="1400" dirty="0"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rPr>
              <a:t> </a:t>
            </a:r>
            <a:r>
              <a:rPr lang="el-GR" altLang="zh-CN" sz="1400" dirty="0"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rPr>
              <a:t>με κάμερας </a:t>
            </a:r>
            <a:r>
              <a:rPr lang="en-US" altLang="zh-CN" sz="1400" dirty="0"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rPr>
              <a:t>PTZ + Radar </a:t>
            </a:r>
            <a:r>
              <a:rPr lang="el-GR" altLang="zh-CN" sz="1400" dirty="0"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rPr>
              <a:t>κάθε </a:t>
            </a:r>
            <a:r>
              <a:rPr lang="en-US" altLang="zh-CN" sz="1400" dirty="0"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rPr>
              <a:t>300 ~ 450m </a:t>
            </a:r>
            <a:r>
              <a:rPr lang="el-GR" altLang="zh-CN" sz="1400" dirty="0"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rPr>
              <a:t>για την κάλυψη του συνόλου των συνοριακών γραμμών ή μεγάλου περιμέτρου. </a:t>
            </a:r>
            <a:endParaRPr lang="zh-CN" altLang="en-US" sz="1100" dirty="0">
              <a:latin typeface="Segoe UI" panose="020B0502040204020203" pitchFamily="34" charset="0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66" name="文本框 65"/>
          <p:cNvSpPr txBox="1"/>
          <p:nvPr/>
        </p:nvSpPr>
        <p:spPr>
          <a:xfrm rot="16200000">
            <a:off x="-2423175" y="3075076"/>
            <a:ext cx="5486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sz="3200" dirty="0">
                <a:solidFill>
                  <a:schemeClr val="bg1"/>
                </a:solidFill>
              </a:rPr>
              <a:t>Εφαρμογές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66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61" grpId="0" animBg="1"/>
      <p:bldP spid="6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5838269" y="0"/>
            <a:ext cx="6353731" cy="6858000"/>
          </a:xfrm>
          <a:prstGeom prst="rect">
            <a:avLst/>
          </a:prstGeom>
          <a:solidFill>
            <a:srgbClr val="404040"/>
          </a:solidFill>
          <a:ln>
            <a:noFill/>
          </a:ln>
          <a:effectLst>
            <a:outerShdw blurRad="558800" dist="2159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6203852" y="3221502"/>
            <a:ext cx="5988148" cy="3636497"/>
            <a:chOff x="4244443" y="2414476"/>
            <a:chExt cx="7947557" cy="4443524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4443" y="2648656"/>
              <a:ext cx="7947557" cy="420934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9" name="等腰三角形 9"/>
            <p:cNvSpPr/>
            <p:nvPr/>
          </p:nvSpPr>
          <p:spPr>
            <a:xfrm rot="3554360">
              <a:off x="4885343" y="3137864"/>
              <a:ext cx="3260590" cy="1813814"/>
            </a:xfrm>
            <a:custGeom>
              <a:avLst/>
              <a:gdLst>
                <a:gd name="connsiteX0" fmla="*/ 0 w 1750329"/>
                <a:gd name="connsiteY0" fmla="*/ 3649428 h 3649428"/>
                <a:gd name="connsiteX1" fmla="*/ 875165 w 1750329"/>
                <a:gd name="connsiteY1" fmla="*/ 0 h 3649428"/>
                <a:gd name="connsiteX2" fmla="*/ 1750329 w 1750329"/>
                <a:gd name="connsiteY2" fmla="*/ 3649428 h 3649428"/>
                <a:gd name="connsiteX3" fmla="*/ 0 w 1750329"/>
                <a:gd name="connsiteY3" fmla="*/ 3649428 h 3649428"/>
                <a:gd name="connsiteX0" fmla="*/ 0 w 4380644"/>
                <a:gd name="connsiteY0" fmla="*/ 4237104 h 4237104"/>
                <a:gd name="connsiteX1" fmla="*/ 3505480 w 4380644"/>
                <a:gd name="connsiteY1" fmla="*/ 0 h 4237104"/>
                <a:gd name="connsiteX2" fmla="*/ 4380644 w 4380644"/>
                <a:gd name="connsiteY2" fmla="*/ 3649428 h 4237104"/>
                <a:gd name="connsiteX3" fmla="*/ 0 w 4380644"/>
                <a:gd name="connsiteY3" fmla="*/ 4237104 h 4237104"/>
                <a:gd name="connsiteX0" fmla="*/ 0 w 5804764"/>
                <a:gd name="connsiteY0" fmla="*/ 4237104 h 4237104"/>
                <a:gd name="connsiteX1" fmla="*/ 3505480 w 5804764"/>
                <a:gd name="connsiteY1" fmla="*/ 0 h 4237104"/>
                <a:gd name="connsiteX2" fmla="*/ 5804764 w 5804764"/>
                <a:gd name="connsiteY2" fmla="*/ 3458109 h 4237104"/>
                <a:gd name="connsiteX3" fmla="*/ 0 w 5804764"/>
                <a:gd name="connsiteY3" fmla="*/ 4237104 h 4237104"/>
                <a:gd name="connsiteX0" fmla="*/ 0 w 5804764"/>
                <a:gd name="connsiteY0" fmla="*/ 3600489 h 3600489"/>
                <a:gd name="connsiteX1" fmla="*/ 1818998 w 5804764"/>
                <a:gd name="connsiteY1" fmla="*/ 0 h 3600489"/>
                <a:gd name="connsiteX2" fmla="*/ 5804764 w 5804764"/>
                <a:gd name="connsiteY2" fmla="*/ 2821494 h 3600489"/>
                <a:gd name="connsiteX3" fmla="*/ 0 w 5804764"/>
                <a:gd name="connsiteY3" fmla="*/ 3600489 h 3600489"/>
                <a:gd name="connsiteX0" fmla="*/ 0 w 2292877"/>
                <a:gd name="connsiteY0" fmla="*/ 3600489 h 3600489"/>
                <a:gd name="connsiteX1" fmla="*/ 1818998 w 2292877"/>
                <a:gd name="connsiteY1" fmla="*/ 0 h 3600489"/>
                <a:gd name="connsiteX2" fmla="*/ 2292877 w 2292877"/>
                <a:gd name="connsiteY2" fmla="*/ 3278641 h 3600489"/>
                <a:gd name="connsiteX3" fmla="*/ 0 w 2292877"/>
                <a:gd name="connsiteY3" fmla="*/ 3600489 h 3600489"/>
                <a:gd name="connsiteX0" fmla="*/ 0 w 2292877"/>
                <a:gd name="connsiteY0" fmla="*/ 3144032 h 3144032"/>
                <a:gd name="connsiteX1" fmla="*/ 1909609 w 2292877"/>
                <a:gd name="connsiteY1" fmla="*/ 0 h 3144032"/>
                <a:gd name="connsiteX2" fmla="*/ 2292877 w 2292877"/>
                <a:gd name="connsiteY2" fmla="*/ 2822184 h 3144032"/>
                <a:gd name="connsiteX3" fmla="*/ 0 w 2292877"/>
                <a:gd name="connsiteY3" fmla="*/ 3144032 h 3144032"/>
                <a:gd name="connsiteX0" fmla="*/ 0 w 2669717"/>
                <a:gd name="connsiteY0" fmla="*/ 3144032 h 5627271"/>
                <a:gd name="connsiteX1" fmla="*/ 1909609 w 2669717"/>
                <a:gd name="connsiteY1" fmla="*/ 0 h 5627271"/>
                <a:gd name="connsiteX2" fmla="*/ 2669717 w 2669717"/>
                <a:gd name="connsiteY2" fmla="*/ 5627271 h 5627271"/>
                <a:gd name="connsiteX3" fmla="*/ 0 w 2669717"/>
                <a:gd name="connsiteY3" fmla="*/ 3144032 h 5627271"/>
                <a:gd name="connsiteX0" fmla="*/ 0 w 2230613"/>
                <a:gd name="connsiteY0" fmla="*/ 5867530 h 5867530"/>
                <a:gd name="connsiteX1" fmla="*/ 1470505 w 2230613"/>
                <a:gd name="connsiteY1" fmla="*/ 0 h 5867530"/>
                <a:gd name="connsiteX2" fmla="*/ 2230613 w 2230613"/>
                <a:gd name="connsiteY2" fmla="*/ 5627271 h 5867530"/>
                <a:gd name="connsiteX3" fmla="*/ 0 w 2230613"/>
                <a:gd name="connsiteY3" fmla="*/ 5867530 h 5867530"/>
                <a:gd name="connsiteX0" fmla="*/ 0 w 2228681"/>
                <a:gd name="connsiteY0" fmla="*/ 5867530 h 5867530"/>
                <a:gd name="connsiteX1" fmla="*/ 1470505 w 2228681"/>
                <a:gd name="connsiteY1" fmla="*/ 0 h 5867530"/>
                <a:gd name="connsiteX2" fmla="*/ 2228681 w 2228681"/>
                <a:gd name="connsiteY2" fmla="*/ 5612887 h 5867530"/>
                <a:gd name="connsiteX3" fmla="*/ 0 w 2228681"/>
                <a:gd name="connsiteY3" fmla="*/ 5867530 h 5867530"/>
                <a:gd name="connsiteX0" fmla="*/ 0 w 2226749"/>
                <a:gd name="connsiteY0" fmla="*/ 5881915 h 5881915"/>
                <a:gd name="connsiteX1" fmla="*/ 1468573 w 2226749"/>
                <a:gd name="connsiteY1" fmla="*/ 0 h 5881915"/>
                <a:gd name="connsiteX2" fmla="*/ 2226749 w 2226749"/>
                <a:gd name="connsiteY2" fmla="*/ 5612887 h 5881915"/>
                <a:gd name="connsiteX3" fmla="*/ 0 w 2226749"/>
                <a:gd name="connsiteY3" fmla="*/ 5881915 h 5881915"/>
                <a:gd name="connsiteX0" fmla="*/ 0 w 2224817"/>
                <a:gd name="connsiteY0" fmla="*/ 5881915 h 5881915"/>
                <a:gd name="connsiteX1" fmla="*/ 1468573 w 2224817"/>
                <a:gd name="connsiteY1" fmla="*/ 0 h 5881915"/>
                <a:gd name="connsiteX2" fmla="*/ 2224817 w 2224817"/>
                <a:gd name="connsiteY2" fmla="*/ 5598502 h 5881915"/>
                <a:gd name="connsiteX3" fmla="*/ 0 w 2224817"/>
                <a:gd name="connsiteY3" fmla="*/ 5881915 h 5881915"/>
                <a:gd name="connsiteX0" fmla="*/ 0 w 2224817"/>
                <a:gd name="connsiteY0" fmla="*/ 7496906 h 7496906"/>
                <a:gd name="connsiteX1" fmla="*/ 1280903 w 2224817"/>
                <a:gd name="connsiteY1" fmla="*/ 0 h 7496906"/>
                <a:gd name="connsiteX2" fmla="*/ 2224817 w 2224817"/>
                <a:gd name="connsiteY2" fmla="*/ 7213493 h 7496906"/>
                <a:gd name="connsiteX3" fmla="*/ 0 w 2224817"/>
                <a:gd name="connsiteY3" fmla="*/ 7496906 h 7496906"/>
                <a:gd name="connsiteX0" fmla="*/ 0 w 2237270"/>
                <a:gd name="connsiteY0" fmla="*/ 7513224 h 7513224"/>
                <a:gd name="connsiteX1" fmla="*/ 1293356 w 2237270"/>
                <a:gd name="connsiteY1" fmla="*/ 0 h 7513224"/>
                <a:gd name="connsiteX2" fmla="*/ 2237270 w 2237270"/>
                <a:gd name="connsiteY2" fmla="*/ 7213493 h 7513224"/>
                <a:gd name="connsiteX3" fmla="*/ 0 w 2237270"/>
                <a:gd name="connsiteY3" fmla="*/ 7513224 h 7513224"/>
                <a:gd name="connsiteX0" fmla="*/ 0 w 2100919"/>
                <a:gd name="connsiteY0" fmla="*/ 7513224 h 7513224"/>
                <a:gd name="connsiteX1" fmla="*/ 1293356 w 2100919"/>
                <a:gd name="connsiteY1" fmla="*/ 0 h 7513224"/>
                <a:gd name="connsiteX2" fmla="*/ 2100919 w 2100919"/>
                <a:gd name="connsiteY2" fmla="*/ 6089526 h 7513224"/>
                <a:gd name="connsiteX3" fmla="*/ 0 w 2100919"/>
                <a:gd name="connsiteY3" fmla="*/ 7513224 h 7513224"/>
                <a:gd name="connsiteX0" fmla="*/ 0 w 2100919"/>
                <a:gd name="connsiteY0" fmla="*/ 6434345 h 6434345"/>
                <a:gd name="connsiteX1" fmla="*/ 1438295 w 2100919"/>
                <a:gd name="connsiteY1" fmla="*/ 0 h 6434345"/>
                <a:gd name="connsiteX2" fmla="*/ 2100919 w 2100919"/>
                <a:gd name="connsiteY2" fmla="*/ 5010647 h 6434345"/>
                <a:gd name="connsiteX3" fmla="*/ 0 w 2100919"/>
                <a:gd name="connsiteY3" fmla="*/ 6434345 h 6434345"/>
                <a:gd name="connsiteX0" fmla="*/ 0 w 2100919"/>
                <a:gd name="connsiteY0" fmla="*/ 5871396 h 5871396"/>
                <a:gd name="connsiteX1" fmla="*/ 1499278 w 2100919"/>
                <a:gd name="connsiteY1" fmla="*/ 0 h 5871396"/>
                <a:gd name="connsiteX2" fmla="*/ 2100919 w 2100919"/>
                <a:gd name="connsiteY2" fmla="*/ 4447698 h 5871396"/>
                <a:gd name="connsiteX3" fmla="*/ 0 w 2100919"/>
                <a:gd name="connsiteY3" fmla="*/ 5871396 h 5871396"/>
                <a:gd name="connsiteX0" fmla="*/ 0 w 2369308"/>
                <a:gd name="connsiteY0" fmla="*/ 5072706 h 5072706"/>
                <a:gd name="connsiteX1" fmla="*/ 1767667 w 2369308"/>
                <a:gd name="connsiteY1" fmla="*/ 0 h 5072706"/>
                <a:gd name="connsiteX2" fmla="*/ 2369308 w 2369308"/>
                <a:gd name="connsiteY2" fmla="*/ 4447698 h 5072706"/>
                <a:gd name="connsiteX3" fmla="*/ 0 w 2369308"/>
                <a:gd name="connsiteY3" fmla="*/ 5072706 h 5072706"/>
                <a:gd name="connsiteX0" fmla="*/ 0 w 2264326"/>
                <a:gd name="connsiteY0" fmla="*/ 5072706 h 5072706"/>
                <a:gd name="connsiteX1" fmla="*/ 1767667 w 2264326"/>
                <a:gd name="connsiteY1" fmla="*/ 0 h 5072706"/>
                <a:gd name="connsiteX2" fmla="*/ 2264326 w 2264326"/>
                <a:gd name="connsiteY2" fmla="*/ 4974365 h 5072706"/>
                <a:gd name="connsiteX3" fmla="*/ 0 w 2264326"/>
                <a:gd name="connsiteY3" fmla="*/ 5072706 h 5072706"/>
                <a:gd name="connsiteX0" fmla="*/ 0 w 2264326"/>
                <a:gd name="connsiteY0" fmla="*/ 1395711 h 1395711"/>
                <a:gd name="connsiteX1" fmla="*/ 2085904 w 2264326"/>
                <a:gd name="connsiteY1" fmla="*/ 0 h 1395711"/>
                <a:gd name="connsiteX2" fmla="*/ 2264326 w 2264326"/>
                <a:gd name="connsiteY2" fmla="*/ 1297370 h 1395711"/>
                <a:gd name="connsiteX3" fmla="*/ 0 w 2264326"/>
                <a:gd name="connsiteY3" fmla="*/ 1395711 h 1395711"/>
                <a:gd name="connsiteX0" fmla="*/ 0 w 2315211"/>
                <a:gd name="connsiteY0" fmla="*/ 1395711 h 1395711"/>
                <a:gd name="connsiteX1" fmla="*/ 2085904 w 2315211"/>
                <a:gd name="connsiteY1" fmla="*/ 0 h 1395711"/>
                <a:gd name="connsiteX2" fmla="*/ 2315211 w 2315211"/>
                <a:gd name="connsiteY2" fmla="*/ 1349112 h 1395711"/>
                <a:gd name="connsiteX3" fmla="*/ 0 w 2315211"/>
                <a:gd name="connsiteY3" fmla="*/ 1395711 h 1395711"/>
                <a:gd name="connsiteX0" fmla="*/ 0 w 2266041"/>
                <a:gd name="connsiteY0" fmla="*/ 1395711 h 1395711"/>
                <a:gd name="connsiteX1" fmla="*/ 2085904 w 2266041"/>
                <a:gd name="connsiteY1" fmla="*/ 0 h 1395711"/>
                <a:gd name="connsiteX2" fmla="*/ 2266041 w 2266041"/>
                <a:gd name="connsiteY2" fmla="*/ 1092114 h 1395711"/>
                <a:gd name="connsiteX3" fmla="*/ 0 w 2266041"/>
                <a:gd name="connsiteY3" fmla="*/ 1395711 h 1395711"/>
                <a:gd name="connsiteX0" fmla="*/ 0 w 2970140"/>
                <a:gd name="connsiteY0" fmla="*/ 1592757 h 1592757"/>
                <a:gd name="connsiteX1" fmla="*/ 2970140 w 2970140"/>
                <a:gd name="connsiteY1" fmla="*/ 0 h 1592757"/>
                <a:gd name="connsiteX2" fmla="*/ 2266041 w 2970140"/>
                <a:gd name="connsiteY2" fmla="*/ 1289160 h 1592757"/>
                <a:gd name="connsiteX3" fmla="*/ 0 w 2970140"/>
                <a:gd name="connsiteY3" fmla="*/ 1592757 h 1592757"/>
                <a:gd name="connsiteX0" fmla="*/ 0 w 2511831"/>
                <a:gd name="connsiteY0" fmla="*/ 1545541 h 1545541"/>
                <a:gd name="connsiteX1" fmla="*/ 2511832 w 2511831"/>
                <a:gd name="connsiteY1" fmla="*/ 0 h 1545541"/>
                <a:gd name="connsiteX2" fmla="*/ 2266041 w 2511831"/>
                <a:gd name="connsiteY2" fmla="*/ 1241944 h 1545541"/>
                <a:gd name="connsiteX3" fmla="*/ 0 w 2511831"/>
                <a:gd name="connsiteY3" fmla="*/ 1545541 h 1545541"/>
                <a:gd name="connsiteX0" fmla="*/ 0 w 3757774"/>
                <a:gd name="connsiteY0" fmla="*/ 1794240 h 1794240"/>
                <a:gd name="connsiteX1" fmla="*/ 2511832 w 3757774"/>
                <a:gd name="connsiteY1" fmla="*/ 248699 h 1794240"/>
                <a:gd name="connsiteX2" fmla="*/ 3757775 w 3757774"/>
                <a:gd name="connsiteY2" fmla="*/ 0 h 1794240"/>
                <a:gd name="connsiteX3" fmla="*/ 0 w 3757774"/>
                <a:gd name="connsiteY3" fmla="*/ 1794240 h 1794240"/>
                <a:gd name="connsiteX0" fmla="*/ 0 w 3757775"/>
                <a:gd name="connsiteY0" fmla="*/ 1794240 h 1794240"/>
                <a:gd name="connsiteX1" fmla="*/ 1699535 w 3757775"/>
                <a:gd name="connsiteY1" fmla="*/ 772260 h 1794240"/>
                <a:gd name="connsiteX2" fmla="*/ 3757775 w 3757775"/>
                <a:gd name="connsiteY2" fmla="*/ 0 h 1794240"/>
                <a:gd name="connsiteX3" fmla="*/ 0 w 3757775"/>
                <a:gd name="connsiteY3" fmla="*/ 1794240 h 1794240"/>
                <a:gd name="connsiteX0" fmla="*/ 0 w 3848823"/>
                <a:gd name="connsiteY0" fmla="*/ 1813814 h 1813814"/>
                <a:gd name="connsiteX1" fmla="*/ 1699535 w 3848823"/>
                <a:gd name="connsiteY1" fmla="*/ 791834 h 1813814"/>
                <a:gd name="connsiteX2" fmla="*/ 3848823 w 3848823"/>
                <a:gd name="connsiteY2" fmla="*/ 0 h 1813814"/>
                <a:gd name="connsiteX3" fmla="*/ 0 w 3848823"/>
                <a:gd name="connsiteY3" fmla="*/ 1813814 h 181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8823" h="1813814">
                  <a:moveTo>
                    <a:pt x="0" y="1813814"/>
                  </a:moveTo>
                  <a:lnTo>
                    <a:pt x="1699535" y="791834"/>
                  </a:lnTo>
                  <a:lnTo>
                    <a:pt x="3848823" y="0"/>
                  </a:lnTo>
                  <a:lnTo>
                    <a:pt x="0" y="1813814"/>
                  </a:lnTo>
                  <a:close/>
                </a:path>
              </a:pathLst>
            </a:custGeom>
            <a:solidFill>
              <a:srgbClr val="0070C0">
                <a:alpha val="46000"/>
              </a:srgbClr>
            </a:solidFill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等腰三角形 9"/>
            <p:cNvSpPr/>
            <p:nvPr/>
          </p:nvSpPr>
          <p:spPr>
            <a:xfrm rot="3554360">
              <a:off x="7112256" y="3012766"/>
              <a:ext cx="2516199" cy="1592757"/>
            </a:xfrm>
            <a:custGeom>
              <a:avLst/>
              <a:gdLst>
                <a:gd name="connsiteX0" fmla="*/ 0 w 1750329"/>
                <a:gd name="connsiteY0" fmla="*/ 3649428 h 3649428"/>
                <a:gd name="connsiteX1" fmla="*/ 875165 w 1750329"/>
                <a:gd name="connsiteY1" fmla="*/ 0 h 3649428"/>
                <a:gd name="connsiteX2" fmla="*/ 1750329 w 1750329"/>
                <a:gd name="connsiteY2" fmla="*/ 3649428 h 3649428"/>
                <a:gd name="connsiteX3" fmla="*/ 0 w 1750329"/>
                <a:gd name="connsiteY3" fmla="*/ 3649428 h 3649428"/>
                <a:gd name="connsiteX0" fmla="*/ 0 w 4380644"/>
                <a:gd name="connsiteY0" fmla="*/ 4237104 h 4237104"/>
                <a:gd name="connsiteX1" fmla="*/ 3505480 w 4380644"/>
                <a:gd name="connsiteY1" fmla="*/ 0 h 4237104"/>
                <a:gd name="connsiteX2" fmla="*/ 4380644 w 4380644"/>
                <a:gd name="connsiteY2" fmla="*/ 3649428 h 4237104"/>
                <a:gd name="connsiteX3" fmla="*/ 0 w 4380644"/>
                <a:gd name="connsiteY3" fmla="*/ 4237104 h 4237104"/>
                <a:gd name="connsiteX0" fmla="*/ 0 w 5804764"/>
                <a:gd name="connsiteY0" fmla="*/ 4237104 h 4237104"/>
                <a:gd name="connsiteX1" fmla="*/ 3505480 w 5804764"/>
                <a:gd name="connsiteY1" fmla="*/ 0 h 4237104"/>
                <a:gd name="connsiteX2" fmla="*/ 5804764 w 5804764"/>
                <a:gd name="connsiteY2" fmla="*/ 3458109 h 4237104"/>
                <a:gd name="connsiteX3" fmla="*/ 0 w 5804764"/>
                <a:gd name="connsiteY3" fmla="*/ 4237104 h 4237104"/>
                <a:gd name="connsiteX0" fmla="*/ 0 w 5804764"/>
                <a:gd name="connsiteY0" fmla="*/ 3600489 h 3600489"/>
                <a:gd name="connsiteX1" fmla="*/ 1818998 w 5804764"/>
                <a:gd name="connsiteY1" fmla="*/ 0 h 3600489"/>
                <a:gd name="connsiteX2" fmla="*/ 5804764 w 5804764"/>
                <a:gd name="connsiteY2" fmla="*/ 2821494 h 3600489"/>
                <a:gd name="connsiteX3" fmla="*/ 0 w 5804764"/>
                <a:gd name="connsiteY3" fmla="*/ 3600489 h 3600489"/>
                <a:gd name="connsiteX0" fmla="*/ 0 w 2292877"/>
                <a:gd name="connsiteY0" fmla="*/ 3600489 h 3600489"/>
                <a:gd name="connsiteX1" fmla="*/ 1818998 w 2292877"/>
                <a:gd name="connsiteY1" fmla="*/ 0 h 3600489"/>
                <a:gd name="connsiteX2" fmla="*/ 2292877 w 2292877"/>
                <a:gd name="connsiteY2" fmla="*/ 3278641 h 3600489"/>
                <a:gd name="connsiteX3" fmla="*/ 0 w 2292877"/>
                <a:gd name="connsiteY3" fmla="*/ 3600489 h 3600489"/>
                <a:gd name="connsiteX0" fmla="*/ 0 w 2292877"/>
                <a:gd name="connsiteY0" fmla="*/ 3144032 h 3144032"/>
                <a:gd name="connsiteX1" fmla="*/ 1909609 w 2292877"/>
                <a:gd name="connsiteY1" fmla="*/ 0 h 3144032"/>
                <a:gd name="connsiteX2" fmla="*/ 2292877 w 2292877"/>
                <a:gd name="connsiteY2" fmla="*/ 2822184 h 3144032"/>
                <a:gd name="connsiteX3" fmla="*/ 0 w 2292877"/>
                <a:gd name="connsiteY3" fmla="*/ 3144032 h 3144032"/>
                <a:gd name="connsiteX0" fmla="*/ 0 w 2669717"/>
                <a:gd name="connsiteY0" fmla="*/ 3144032 h 5627271"/>
                <a:gd name="connsiteX1" fmla="*/ 1909609 w 2669717"/>
                <a:gd name="connsiteY1" fmla="*/ 0 h 5627271"/>
                <a:gd name="connsiteX2" fmla="*/ 2669717 w 2669717"/>
                <a:gd name="connsiteY2" fmla="*/ 5627271 h 5627271"/>
                <a:gd name="connsiteX3" fmla="*/ 0 w 2669717"/>
                <a:gd name="connsiteY3" fmla="*/ 3144032 h 5627271"/>
                <a:gd name="connsiteX0" fmla="*/ 0 w 2230613"/>
                <a:gd name="connsiteY0" fmla="*/ 5867530 h 5867530"/>
                <a:gd name="connsiteX1" fmla="*/ 1470505 w 2230613"/>
                <a:gd name="connsiteY1" fmla="*/ 0 h 5867530"/>
                <a:gd name="connsiteX2" fmla="*/ 2230613 w 2230613"/>
                <a:gd name="connsiteY2" fmla="*/ 5627271 h 5867530"/>
                <a:gd name="connsiteX3" fmla="*/ 0 w 2230613"/>
                <a:gd name="connsiteY3" fmla="*/ 5867530 h 5867530"/>
                <a:gd name="connsiteX0" fmla="*/ 0 w 2228681"/>
                <a:gd name="connsiteY0" fmla="*/ 5867530 h 5867530"/>
                <a:gd name="connsiteX1" fmla="*/ 1470505 w 2228681"/>
                <a:gd name="connsiteY1" fmla="*/ 0 h 5867530"/>
                <a:gd name="connsiteX2" fmla="*/ 2228681 w 2228681"/>
                <a:gd name="connsiteY2" fmla="*/ 5612887 h 5867530"/>
                <a:gd name="connsiteX3" fmla="*/ 0 w 2228681"/>
                <a:gd name="connsiteY3" fmla="*/ 5867530 h 5867530"/>
                <a:gd name="connsiteX0" fmla="*/ 0 w 2226749"/>
                <a:gd name="connsiteY0" fmla="*/ 5881915 h 5881915"/>
                <a:gd name="connsiteX1" fmla="*/ 1468573 w 2226749"/>
                <a:gd name="connsiteY1" fmla="*/ 0 h 5881915"/>
                <a:gd name="connsiteX2" fmla="*/ 2226749 w 2226749"/>
                <a:gd name="connsiteY2" fmla="*/ 5612887 h 5881915"/>
                <a:gd name="connsiteX3" fmla="*/ 0 w 2226749"/>
                <a:gd name="connsiteY3" fmla="*/ 5881915 h 5881915"/>
                <a:gd name="connsiteX0" fmla="*/ 0 w 2224817"/>
                <a:gd name="connsiteY0" fmla="*/ 5881915 h 5881915"/>
                <a:gd name="connsiteX1" fmla="*/ 1468573 w 2224817"/>
                <a:gd name="connsiteY1" fmla="*/ 0 h 5881915"/>
                <a:gd name="connsiteX2" fmla="*/ 2224817 w 2224817"/>
                <a:gd name="connsiteY2" fmla="*/ 5598502 h 5881915"/>
                <a:gd name="connsiteX3" fmla="*/ 0 w 2224817"/>
                <a:gd name="connsiteY3" fmla="*/ 5881915 h 5881915"/>
                <a:gd name="connsiteX0" fmla="*/ 0 w 2224817"/>
                <a:gd name="connsiteY0" fmla="*/ 7496906 h 7496906"/>
                <a:gd name="connsiteX1" fmla="*/ 1280903 w 2224817"/>
                <a:gd name="connsiteY1" fmla="*/ 0 h 7496906"/>
                <a:gd name="connsiteX2" fmla="*/ 2224817 w 2224817"/>
                <a:gd name="connsiteY2" fmla="*/ 7213493 h 7496906"/>
                <a:gd name="connsiteX3" fmla="*/ 0 w 2224817"/>
                <a:gd name="connsiteY3" fmla="*/ 7496906 h 7496906"/>
                <a:gd name="connsiteX0" fmla="*/ 0 w 2237270"/>
                <a:gd name="connsiteY0" fmla="*/ 7513224 h 7513224"/>
                <a:gd name="connsiteX1" fmla="*/ 1293356 w 2237270"/>
                <a:gd name="connsiteY1" fmla="*/ 0 h 7513224"/>
                <a:gd name="connsiteX2" fmla="*/ 2237270 w 2237270"/>
                <a:gd name="connsiteY2" fmla="*/ 7213493 h 7513224"/>
                <a:gd name="connsiteX3" fmla="*/ 0 w 2237270"/>
                <a:gd name="connsiteY3" fmla="*/ 7513224 h 7513224"/>
                <a:gd name="connsiteX0" fmla="*/ 0 w 2100919"/>
                <a:gd name="connsiteY0" fmla="*/ 7513224 h 7513224"/>
                <a:gd name="connsiteX1" fmla="*/ 1293356 w 2100919"/>
                <a:gd name="connsiteY1" fmla="*/ 0 h 7513224"/>
                <a:gd name="connsiteX2" fmla="*/ 2100919 w 2100919"/>
                <a:gd name="connsiteY2" fmla="*/ 6089526 h 7513224"/>
                <a:gd name="connsiteX3" fmla="*/ 0 w 2100919"/>
                <a:gd name="connsiteY3" fmla="*/ 7513224 h 7513224"/>
                <a:gd name="connsiteX0" fmla="*/ 0 w 2100919"/>
                <a:gd name="connsiteY0" fmla="*/ 6434345 h 6434345"/>
                <a:gd name="connsiteX1" fmla="*/ 1438295 w 2100919"/>
                <a:gd name="connsiteY1" fmla="*/ 0 h 6434345"/>
                <a:gd name="connsiteX2" fmla="*/ 2100919 w 2100919"/>
                <a:gd name="connsiteY2" fmla="*/ 5010647 h 6434345"/>
                <a:gd name="connsiteX3" fmla="*/ 0 w 2100919"/>
                <a:gd name="connsiteY3" fmla="*/ 6434345 h 6434345"/>
                <a:gd name="connsiteX0" fmla="*/ 0 w 2100919"/>
                <a:gd name="connsiteY0" fmla="*/ 5871396 h 5871396"/>
                <a:gd name="connsiteX1" fmla="*/ 1499278 w 2100919"/>
                <a:gd name="connsiteY1" fmla="*/ 0 h 5871396"/>
                <a:gd name="connsiteX2" fmla="*/ 2100919 w 2100919"/>
                <a:gd name="connsiteY2" fmla="*/ 4447698 h 5871396"/>
                <a:gd name="connsiteX3" fmla="*/ 0 w 2100919"/>
                <a:gd name="connsiteY3" fmla="*/ 5871396 h 5871396"/>
                <a:gd name="connsiteX0" fmla="*/ 0 w 2369308"/>
                <a:gd name="connsiteY0" fmla="*/ 5072706 h 5072706"/>
                <a:gd name="connsiteX1" fmla="*/ 1767667 w 2369308"/>
                <a:gd name="connsiteY1" fmla="*/ 0 h 5072706"/>
                <a:gd name="connsiteX2" fmla="*/ 2369308 w 2369308"/>
                <a:gd name="connsiteY2" fmla="*/ 4447698 h 5072706"/>
                <a:gd name="connsiteX3" fmla="*/ 0 w 2369308"/>
                <a:gd name="connsiteY3" fmla="*/ 5072706 h 5072706"/>
                <a:gd name="connsiteX0" fmla="*/ 0 w 2264326"/>
                <a:gd name="connsiteY0" fmla="*/ 5072706 h 5072706"/>
                <a:gd name="connsiteX1" fmla="*/ 1767667 w 2264326"/>
                <a:gd name="connsiteY1" fmla="*/ 0 h 5072706"/>
                <a:gd name="connsiteX2" fmla="*/ 2264326 w 2264326"/>
                <a:gd name="connsiteY2" fmla="*/ 4974365 h 5072706"/>
                <a:gd name="connsiteX3" fmla="*/ 0 w 2264326"/>
                <a:gd name="connsiteY3" fmla="*/ 5072706 h 5072706"/>
                <a:gd name="connsiteX0" fmla="*/ 0 w 2264326"/>
                <a:gd name="connsiteY0" fmla="*/ 1395711 h 1395711"/>
                <a:gd name="connsiteX1" fmla="*/ 2085904 w 2264326"/>
                <a:gd name="connsiteY1" fmla="*/ 0 h 1395711"/>
                <a:gd name="connsiteX2" fmla="*/ 2264326 w 2264326"/>
                <a:gd name="connsiteY2" fmla="*/ 1297370 h 1395711"/>
                <a:gd name="connsiteX3" fmla="*/ 0 w 2264326"/>
                <a:gd name="connsiteY3" fmla="*/ 1395711 h 1395711"/>
                <a:gd name="connsiteX0" fmla="*/ 0 w 2315211"/>
                <a:gd name="connsiteY0" fmla="*/ 1395711 h 1395711"/>
                <a:gd name="connsiteX1" fmla="*/ 2085904 w 2315211"/>
                <a:gd name="connsiteY1" fmla="*/ 0 h 1395711"/>
                <a:gd name="connsiteX2" fmla="*/ 2315211 w 2315211"/>
                <a:gd name="connsiteY2" fmla="*/ 1349112 h 1395711"/>
                <a:gd name="connsiteX3" fmla="*/ 0 w 2315211"/>
                <a:gd name="connsiteY3" fmla="*/ 1395711 h 1395711"/>
                <a:gd name="connsiteX0" fmla="*/ 0 w 2266041"/>
                <a:gd name="connsiteY0" fmla="*/ 1395711 h 1395711"/>
                <a:gd name="connsiteX1" fmla="*/ 2085904 w 2266041"/>
                <a:gd name="connsiteY1" fmla="*/ 0 h 1395711"/>
                <a:gd name="connsiteX2" fmla="*/ 2266041 w 2266041"/>
                <a:gd name="connsiteY2" fmla="*/ 1092114 h 1395711"/>
                <a:gd name="connsiteX3" fmla="*/ 0 w 2266041"/>
                <a:gd name="connsiteY3" fmla="*/ 1395711 h 1395711"/>
                <a:gd name="connsiteX0" fmla="*/ 0 w 2970140"/>
                <a:gd name="connsiteY0" fmla="*/ 1592757 h 1592757"/>
                <a:gd name="connsiteX1" fmla="*/ 2970140 w 2970140"/>
                <a:gd name="connsiteY1" fmla="*/ 0 h 1592757"/>
                <a:gd name="connsiteX2" fmla="*/ 2266041 w 2970140"/>
                <a:gd name="connsiteY2" fmla="*/ 1289160 h 1592757"/>
                <a:gd name="connsiteX3" fmla="*/ 0 w 2970140"/>
                <a:gd name="connsiteY3" fmla="*/ 1592757 h 1592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70140" h="1592757">
                  <a:moveTo>
                    <a:pt x="0" y="1592757"/>
                  </a:moveTo>
                  <a:lnTo>
                    <a:pt x="2970140" y="0"/>
                  </a:lnTo>
                  <a:lnTo>
                    <a:pt x="2266041" y="1289160"/>
                  </a:lnTo>
                  <a:lnTo>
                    <a:pt x="0" y="1592757"/>
                  </a:lnTo>
                  <a:close/>
                </a:path>
              </a:pathLst>
            </a:custGeom>
            <a:solidFill>
              <a:srgbClr val="0070C0">
                <a:alpha val="46000"/>
              </a:srgbClr>
            </a:solidFill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等腰三角形 9"/>
            <p:cNvSpPr/>
            <p:nvPr/>
          </p:nvSpPr>
          <p:spPr>
            <a:xfrm rot="11091290">
              <a:off x="8130998" y="4228474"/>
              <a:ext cx="3576253" cy="909392"/>
            </a:xfrm>
            <a:custGeom>
              <a:avLst/>
              <a:gdLst>
                <a:gd name="connsiteX0" fmla="*/ 0 w 1750329"/>
                <a:gd name="connsiteY0" fmla="*/ 3649428 h 3649428"/>
                <a:gd name="connsiteX1" fmla="*/ 875165 w 1750329"/>
                <a:gd name="connsiteY1" fmla="*/ 0 h 3649428"/>
                <a:gd name="connsiteX2" fmla="*/ 1750329 w 1750329"/>
                <a:gd name="connsiteY2" fmla="*/ 3649428 h 3649428"/>
                <a:gd name="connsiteX3" fmla="*/ 0 w 1750329"/>
                <a:gd name="connsiteY3" fmla="*/ 3649428 h 3649428"/>
                <a:gd name="connsiteX0" fmla="*/ 0 w 4380644"/>
                <a:gd name="connsiteY0" fmla="*/ 4237104 h 4237104"/>
                <a:gd name="connsiteX1" fmla="*/ 3505480 w 4380644"/>
                <a:gd name="connsiteY1" fmla="*/ 0 h 4237104"/>
                <a:gd name="connsiteX2" fmla="*/ 4380644 w 4380644"/>
                <a:gd name="connsiteY2" fmla="*/ 3649428 h 4237104"/>
                <a:gd name="connsiteX3" fmla="*/ 0 w 4380644"/>
                <a:gd name="connsiteY3" fmla="*/ 4237104 h 4237104"/>
                <a:gd name="connsiteX0" fmla="*/ 0 w 5804764"/>
                <a:gd name="connsiteY0" fmla="*/ 4237104 h 4237104"/>
                <a:gd name="connsiteX1" fmla="*/ 3505480 w 5804764"/>
                <a:gd name="connsiteY1" fmla="*/ 0 h 4237104"/>
                <a:gd name="connsiteX2" fmla="*/ 5804764 w 5804764"/>
                <a:gd name="connsiteY2" fmla="*/ 3458109 h 4237104"/>
                <a:gd name="connsiteX3" fmla="*/ 0 w 5804764"/>
                <a:gd name="connsiteY3" fmla="*/ 4237104 h 4237104"/>
                <a:gd name="connsiteX0" fmla="*/ 0 w 5804764"/>
                <a:gd name="connsiteY0" fmla="*/ 3600489 h 3600489"/>
                <a:gd name="connsiteX1" fmla="*/ 1818998 w 5804764"/>
                <a:gd name="connsiteY1" fmla="*/ 0 h 3600489"/>
                <a:gd name="connsiteX2" fmla="*/ 5804764 w 5804764"/>
                <a:gd name="connsiteY2" fmla="*/ 2821494 h 3600489"/>
                <a:gd name="connsiteX3" fmla="*/ 0 w 5804764"/>
                <a:gd name="connsiteY3" fmla="*/ 3600489 h 3600489"/>
                <a:gd name="connsiteX0" fmla="*/ 0 w 2292877"/>
                <a:gd name="connsiteY0" fmla="*/ 3600489 h 3600489"/>
                <a:gd name="connsiteX1" fmla="*/ 1818998 w 2292877"/>
                <a:gd name="connsiteY1" fmla="*/ 0 h 3600489"/>
                <a:gd name="connsiteX2" fmla="*/ 2292877 w 2292877"/>
                <a:gd name="connsiteY2" fmla="*/ 3278641 h 3600489"/>
                <a:gd name="connsiteX3" fmla="*/ 0 w 2292877"/>
                <a:gd name="connsiteY3" fmla="*/ 3600489 h 3600489"/>
                <a:gd name="connsiteX0" fmla="*/ 0 w 2292877"/>
                <a:gd name="connsiteY0" fmla="*/ 3144032 h 3144032"/>
                <a:gd name="connsiteX1" fmla="*/ 1909609 w 2292877"/>
                <a:gd name="connsiteY1" fmla="*/ 0 h 3144032"/>
                <a:gd name="connsiteX2" fmla="*/ 2292877 w 2292877"/>
                <a:gd name="connsiteY2" fmla="*/ 2822184 h 3144032"/>
                <a:gd name="connsiteX3" fmla="*/ 0 w 2292877"/>
                <a:gd name="connsiteY3" fmla="*/ 3144032 h 3144032"/>
                <a:gd name="connsiteX0" fmla="*/ 0 w 2669717"/>
                <a:gd name="connsiteY0" fmla="*/ 3144032 h 5627271"/>
                <a:gd name="connsiteX1" fmla="*/ 1909609 w 2669717"/>
                <a:gd name="connsiteY1" fmla="*/ 0 h 5627271"/>
                <a:gd name="connsiteX2" fmla="*/ 2669717 w 2669717"/>
                <a:gd name="connsiteY2" fmla="*/ 5627271 h 5627271"/>
                <a:gd name="connsiteX3" fmla="*/ 0 w 2669717"/>
                <a:gd name="connsiteY3" fmla="*/ 3144032 h 5627271"/>
                <a:gd name="connsiteX0" fmla="*/ 0 w 2230613"/>
                <a:gd name="connsiteY0" fmla="*/ 5867530 h 5867530"/>
                <a:gd name="connsiteX1" fmla="*/ 1470505 w 2230613"/>
                <a:gd name="connsiteY1" fmla="*/ 0 h 5867530"/>
                <a:gd name="connsiteX2" fmla="*/ 2230613 w 2230613"/>
                <a:gd name="connsiteY2" fmla="*/ 5627271 h 5867530"/>
                <a:gd name="connsiteX3" fmla="*/ 0 w 2230613"/>
                <a:gd name="connsiteY3" fmla="*/ 5867530 h 5867530"/>
                <a:gd name="connsiteX0" fmla="*/ 0 w 2228681"/>
                <a:gd name="connsiteY0" fmla="*/ 5867530 h 5867530"/>
                <a:gd name="connsiteX1" fmla="*/ 1470505 w 2228681"/>
                <a:gd name="connsiteY1" fmla="*/ 0 h 5867530"/>
                <a:gd name="connsiteX2" fmla="*/ 2228681 w 2228681"/>
                <a:gd name="connsiteY2" fmla="*/ 5612887 h 5867530"/>
                <a:gd name="connsiteX3" fmla="*/ 0 w 2228681"/>
                <a:gd name="connsiteY3" fmla="*/ 5867530 h 5867530"/>
                <a:gd name="connsiteX0" fmla="*/ 0 w 2226749"/>
                <a:gd name="connsiteY0" fmla="*/ 5881915 h 5881915"/>
                <a:gd name="connsiteX1" fmla="*/ 1468573 w 2226749"/>
                <a:gd name="connsiteY1" fmla="*/ 0 h 5881915"/>
                <a:gd name="connsiteX2" fmla="*/ 2226749 w 2226749"/>
                <a:gd name="connsiteY2" fmla="*/ 5612887 h 5881915"/>
                <a:gd name="connsiteX3" fmla="*/ 0 w 2226749"/>
                <a:gd name="connsiteY3" fmla="*/ 5881915 h 5881915"/>
                <a:gd name="connsiteX0" fmla="*/ 0 w 2224817"/>
                <a:gd name="connsiteY0" fmla="*/ 5881915 h 5881915"/>
                <a:gd name="connsiteX1" fmla="*/ 1468573 w 2224817"/>
                <a:gd name="connsiteY1" fmla="*/ 0 h 5881915"/>
                <a:gd name="connsiteX2" fmla="*/ 2224817 w 2224817"/>
                <a:gd name="connsiteY2" fmla="*/ 5598502 h 5881915"/>
                <a:gd name="connsiteX3" fmla="*/ 0 w 2224817"/>
                <a:gd name="connsiteY3" fmla="*/ 5881915 h 5881915"/>
                <a:gd name="connsiteX0" fmla="*/ 0 w 2224817"/>
                <a:gd name="connsiteY0" fmla="*/ 7496906 h 7496906"/>
                <a:gd name="connsiteX1" fmla="*/ 1280903 w 2224817"/>
                <a:gd name="connsiteY1" fmla="*/ 0 h 7496906"/>
                <a:gd name="connsiteX2" fmla="*/ 2224817 w 2224817"/>
                <a:gd name="connsiteY2" fmla="*/ 7213493 h 7496906"/>
                <a:gd name="connsiteX3" fmla="*/ 0 w 2224817"/>
                <a:gd name="connsiteY3" fmla="*/ 7496906 h 7496906"/>
                <a:gd name="connsiteX0" fmla="*/ 0 w 2237270"/>
                <a:gd name="connsiteY0" fmla="*/ 7513224 h 7513224"/>
                <a:gd name="connsiteX1" fmla="*/ 1293356 w 2237270"/>
                <a:gd name="connsiteY1" fmla="*/ 0 h 7513224"/>
                <a:gd name="connsiteX2" fmla="*/ 2237270 w 2237270"/>
                <a:gd name="connsiteY2" fmla="*/ 7213493 h 7513224"/>
                <a:gd name="connsiteX3" fmla="*/ 0 w 2237270"/>
                <a:gd name="connsiteY3" fmla="*/ 7513224 h 7513224"/>
                <a:gd name="connsiteX0" fmla="*/ 0 w 2100919"/>
                <a:gd name="connsiteY0" fmla="*/ 7513224 h 7513224"/>
                <a:gd name="connsiteX1" fmla="*/ 1293356 w 2100919"/>
                <a:gd name="connsiteY1" fmla="*/ 0 h 7513224"/>
                <a:gd name="connsiteX2" fmla="*/ 2100919 w 2100919"/>
                <a:gd name="connsiteY2" fmla="*/ 6089526 h 7513224"/>
                <a:gd name="connsiteX3" fmla="*/ 0 w 2100919"/>
                <a:gd name="connsiteY3" fmla="*/ 7513224 h 7513224"/>
                <a:gd name="connsiteX0" fmla="*/ 0 w 2100919"/>
                <a:gd name="connsiteY0" fmla="*/ 6434345 h 6434345"/>
                <a:gd name="connsiteX1" fmla="*/ 1438295 w 2100919"/>
                <a:gd name="connsiteY1" fmla="*/ 0 h 6434345"/>
                <a:gd name="connsiteX2" fmla="*/ 2100919 w 2100919"/>
                <a:gd name="connsiteY2" fmla="*/ 5010647 h 6434345"/>
                <a:gd name="connsiteX3" fmla="*/ 0 w 2100919"/>
                <a:gd name="connsiteY3" fmla="*/ 6434345 h 6434345"/>
                <a:gd name="connsiteX0" fmla="*/ 0 w 2100919"/>
                <a:gd name="connsiteY0" fmla="*/ 5871396 h 5871396"/>
                <a:gd name="connsiteX1" fmla="*/ 1499278 w 2100919"/>
                <a:gd name="connsiteY1" fmla="*/ 0 h 5871396"/>
                <a:gd name="connsiteX2" fmla="*/ 2100919 w 2100919"/>
                <a:gd name="connsiteY2" fmla="*/ 4447698 h 5871396"/>
                <a:gd name="connsiteX3" fmla="*/ 0 w 2100919"/>
                <a:gd name="connsiteY3" fmla="*/ 5871396 h 5871396"/>
                <a:gd name="connsiteX0" fmla="*/ 0 w 2369308"/>
                <a:gd name="connsiteY0" fmla="*/ 5072706 h 5072706"/>
                <a:gd name="connsiteX1" fmla="*/ 1767667 w 2369308"/>
                <a:gd name="connsiteY1" fmla="*/ 0 h 5072706"/>
                <a:gd name="connsiteX2" fmla="*/ 2369308 w 2369308"/>
                <a:gd name="connsiteY2" fmla="*/ 4447698 h 5072706"/>
                <a:gd name="connsiteX3" fmla="*/ 0 w 2369308"/>
                <a:gd name="connsiteY3" fmla="*/ 5072706 h 5072706"/>
                <a:gd name="connsiteX0" fmla="*/ 0 w 2264326"/>
                <a:gd name="connsiteY0" fmla="*/ 5072706 h 5072706"/>
                <a:gd name="connsiteX1" fmla="*/ 1767667 w 2264326"/>
                <a:gd name="connsiteY1" fmla="*/ 0 h 5072706"/>
                <a:gd name="connsiteX2" fmla="*/ 2264326 w 2264326"/>
                <a:gd name="connsiteY2" fmla="*/ 4974365 h 5072706"/>
                <a:gd name="connsiteX3" fmla="*/ 0 w 2264326"/>
                <a:gd name="connsiteY3" fmla="*/ 5072706 h 5072706"/>
                <a:gd name="connsiteX0" fmla="*/ 0 w 2264326"/>
                <a:gd name="connsiteY0" fmla="*/ 1395711 h 1395711"/>
                <a:gd name="connsiteX1" fmla="*/ 2085904 w 2264326"/>
                <a:gd name="connsiteY1" fmla="*/ 0 h 1395711"/>
                <a:gd name="connsiteX2" fmla="*/ 2264326 w 2264326"/>
                <a:gd name="connsiteY2" fmla="*/ 1297370 h 1395711"/>
                <a:gd name="connsiteX3" fmla="*/ 0 w 2264326"/>
                <a:gd name="connsiteY3" fmla="*/ 1395711 h 1395711"/>
                <a:gd name="connsiteX0" fmla="*/ 0 w 2315211"/>
                <a:gd name="connsiteY0" fmla="*/ 1395711 h 1395711"/>
                <a:gd name="connsiteX1" fmla="*/ 2085904 w 2315211"/>
                <a:gd name="connsiteY1" fmla="*/ 0 h 1395711"/>
                <a:gd name="connsiteX2" fmla="*/ 2315211 w 2315211"/>
                <a:gd name="connsiteY2" fmla="*/ 1349112 h 1395711"/>
                <a:gd name="connsiteX3" fmla="*/ 0 w 2315211"/>
                <a:gd name="connsiteY3" fmla="*/ 1395711 h 1395711"/>
                <a:gd name="connsiteX0" fmla="*/ 0 w 2266041"/>
                <a:gd name="connsiteY0" fmla="*/ 1395711 h 1395711"/>
                <a:gd name="connsiteX1" fmla="*/ 2085904 w 2266041"/>
                <a:gd name="connsiteY1" fmla="*/ 0 h 1395711"/>
                <a:gd name="connsiteX2" fmla="*/ 2266041 w 2266041"/>
                <a:gd name="connsiteY2" fmla="*/ 1092114 h 1395711"/>
                <a:gd name="connsiteX3" fmla="*/ 0 w 2266041"/>
                <a:gd name="connsiteY3" fmla="*/ 1395711 h 1395711"/>
                <a:gd name="connsiteX0" fmla="*/ 0 w 2970140"/>
                <a:gd name="connsiteY0" fmla="*/ 1592757 h 1592757"/>
                <a:gd name="connsiteX1" fmla="*/ 2970140 w 2970140"/>
                <a:gd name="connsiteY1" fmla="*/ 0 h 1592757"/>
                <a:gd name="connsiteX2" fmla="*/ 2266041 w 2970140"/>
                <a:gd name="connsiteY2" fmla="*/ 1289160 h 1592757"/>
                <a:gd name="connsiteX3" fmla="*/ 0 w 2970140"/>
                <a:gd name="connsiteY3" fmla="*/ 1592757 h 1592757"/>
                <a:gd name="connsiteX0" fmla="*/ 0 w 2970140"/>
                <a:gd name="connsiteY0" fmla="*/ 1592757 h 1773698"/>
                <a:gd name="connsiteX1" fmla="*/ 2970140 w 2970140"/>
                <a:gd name="connsiteY1" fmla="*/ 0 h 1773698"/>
                <a:gd name="connsiteX2" fmla="*/ 1614673 w 2970140"/>
                <a:gd name="connsiteY2" fmla="*/ 1773698 h 1773698"/>
                <a:gd name="connsiteX3" fmla="*/ 0 w 2970140"/>
                <a:gd name="connsiteY3" fmla="*/ 1592757 h 1773698"/>
                <a:gd name="connsiteX0" fmla="*/ 0 w 4221434"/>
                <a:gd name="connsiteY0" fmla="*/ 581563 h 762504"/>
                <a:gd name="connsiteX1" fmla="*/ 4221435 w 4221434"/>
                <a:gd name="connsiteY1" fmla="*/ 0 h 762504"/>
                <a:gd name="connsiteX2" fmla="*/ 1614673 w 4221434"/>
                <a:gd name="connsiteY2" fmla="*/ 762504 h 762504"/>
                <a:gd name="connsiteX3" fmla="*/ 0 w 4221434"/>
                <a:gd name="connsiteY3" fmla="*/ 581563 h 762504"/>
                <a:gd name="connsiteX0" fmla="*/ 0 w 4221435"/>
                <a:gd name="connsiteY0" fmla="*/ 581563 h 1451998"/>
                <a:gd name="connsiteX1" fmla="*/ 4221435 w 4221435"/>
                <a:gd name="connsiteY1" fmla="*/ 0 h 1451998"/>
                <a:gd name="connsiteX2" fmla="*/ 1450487 w 4221435"/>
                <a:gd name="connsiteY2" fmla="*/ 1451998 h 1451998"/>
                <a:gd name="connsiteX3" fmla="*/ 0 w 4221435"/>
                <a:gd name="connsiteY3" fmla="*/ 581563 h 1451998"/>
                <a:gd name="connsiteX0" fmla="*/ 0 w 4221435"/>
                <a:gd name="connsiteY0" fmla="*/ 581563 h 815921"/>
                <a:gd name="connsiteX1" fmla="*/ 4221435 w 4221435"/>
                <a:gd name="connsiteY1" fmla="*/ 0 h 815921"/>
                <a:gd name="connsiteX2" fmla="*/ 1853344 w 4221435"/>
                <a:gd name="connsiteY2" fmla="*/ 815921 h 815921"/>
                <a:gd name="connsiteX3" fmla="*/ 0 w 4221435"/>
                <a:gd name="connsiteY3" fmla="*/ 581563 h 815921"/>
                <a:gd name="connsiteX0" fmla="*/ 0 w 4221435"/>
                <a:gd name="connsiteY0" fmla="*/ 581563 h 909392"/>
                <a:gd name="connsiteX1" fmla="*/ 4221435 w 4221435"/>
                <a:gd name="connsiteY1" fmla="*/ 0 h 909392"/>
                <a:gd name="connsiteX2" fmla="*/ 2712651 w 4221435"/>
                <a:gd name="connsiteY2" fmla="*/ 909392 h 909392"/>
                <a:gd name="connsiteX3" fmla="*/ 0 w 4221435"/>
                <a:gd name="connsiteY3" fmla="*/ 581563 h 909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1435" h="909392">
                  <a:moveTo>
                    <a:pt x="0" y="581563"/>
                  </a:moveTo>
                  <a:lnTo>
                    <a:pt x="4221435" y="0"/>
                  </a:lnTo>
                  <a:lnTo>
                    <a:pt x="2712651" y="909392"/>
                  </a:lnTo>
                  <a:lnTo>
                    <a:pt x="0" y="581563"/>
                  </a:lnTo>
                  <a:close/>
                </a:path>
              </a:pathLst>
            </a:custGeom>
            <a:solidFill>
              <a:srgbClr val="0070C0">
                <a:alpha val="46000"/>
              </a:srgbClr>
            </a:solidFill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67" t="6675" r="26358" b="12281"/>
            <a:stretch/>
          </p:blipFill>
          <p:spPr>
            <a:xfrm>
              <a:off x="10371696" y="3115400"/>
              <a:ext cx="626221" cy="78135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D1FFD9F-12FA-4A4A-85A8-425FCAF43E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50" b="91200" l="67200" r="86833">
                          <a14:foregroundMark x1="75767" y1="84225" x2="76767" y2="89050"/>
                          <a14:foregroundMark x1="76867" y1="84000" x2="78533" y2="84200"/>
                          <a14:foregroundMark x1="83233" y1="83900" x2="84667" y2="88675"/>
                          <a14:foregroundMark x1="76133" y1="83875" x2="76500" y2="83950"/>
                          <a14:foregroundMark x1="75467" y1="84200" x2="76267" y2="888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61" r="14374"/>
            <a:stretch/>
          </p:blipFill>
          <p:spPr>
            <a:xfrm>
              <a:off x="11501102" y="4051494"/>
              <a:ext cx="554910" cy="187509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38" t="7389" r="21549" b="9492"/>
            <a:stretch/>
          </p:blipFill>
          <p:spPr>
            <a:xfrm>
              <a:off x="11501102" y="4235828"/>
              <a:ext cx="374171" cy="56125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38" t="7389" r="21549" b="9492"/>
            <a:stretch/>
          </p:blipFill>
          <p:spPr>
            <a:xfrm>
              <a:off x="4726771" y="2648656"/>
              <a:ext cx="374171" cy="56125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38" t="7389" r="21549" b="9492"/>
            <a:stretch/>
          </p:blipFill>
          <p:spPr>
            <a:xfrm>
              <a:off x="6857860" y="2725896"/>
              <a:ext cx="374171" cy="56125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3" name="任意多边形 12"/>
            <p:cNvSpPr/>
            <p:nvPr/>
          </p:nvSpPr>
          <p:spPr>
            <a:xfrm>
              <a:off x="6644640" y="3931920"/>
              <a:ext cx="1455420" cy="1043940"/>
            </a:xfrm>
            <a:custGeom>
              <a:avLst/>
              <a:gdLst>
                <a:gd name="connsiteX0" fmla="*/ 0 w 1455420"/>
                <a:gd name="connsiteY0" fmla="*/ 0 h 1043940"/>
                <a:gd name="connsiteX1" fmla="*/ 304800 w 1455420"/>
                <a:gd name="connsiteY1" fmla="*/ 769620 h 1043940"/>
                <a:gd name="connsiteX2" fmla="*/ 1455420 w 1455420"/>
                <a:gd name="connsiteY2" fmla="*/ 1043940 h 1043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5420" h="1043940">
                  <a:moveTo>
                    <a:pt x="0" y="0"/>
                  </a:moveTo>
                  <a:cubicBezTo>
                    <a:pt x="31115" y="297815"/>
                    <a:pt x="62230" y="595630"/>
                    <a:pt x="304800" y="769620"/>
                  </a:cubicBezTo>
                  <a:cubicBezTo>
                    <a:pt x="547370" y="943610"/>
                    <a:pt x="1001395" y="993775"/>
                    <a:pt x="1455420" y="1043940"/>
                  </a:cubicBezTo>
                </a:path>
              </a:pathLst>
            </a:custGeom>
            <a:solidFill>
              <a:srgbClr val="FF0000">
                <a:alpha val="43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6635482" y="3752053"/>
              <a:ext cx="3914775" cy="1216063"/>
            </a:xfrm>
            <a:custGeom>
              <a:avLst/>
              <a:gdLst>
                <a:gd name="connsiteX0" fmla="*/ 0 w 3419475"/>
                <a:gd name="connsiteY0" fmla="*/ 0 h 1184313"/>
                <a:gd name="connsiteX1" fmla="*/ 3419475 w 3419475"/>
                <a:gd name="connsiteY1" fmla="*/ 0 h 1184313"/>
                <a:gd name="connsiteX2" fmla="*/ 3419475 w 3419475"/>
                <a:gd name="connsiteY2" fmla="*/ 1184313 h 1184313"/>
                <a:gd name="connsiteX3" fmla="*/ 0 w 3419475"/>
                <a:gd name="connsiteY3" fmla="*/ 1184313 h 1184313"/>
                <a:gd name="connsiteX4" fmla="*/ 0 w 3419475"/>
                <a:gd name="connsiteY4" fmla="*/ 0 h 1184313"/>
                <a:gd name="connsiteX0" fmla="*/ 0 w 3914775"/>
                <a:gd name="connsiteY0" fmla="*/ 171450 h 1184313"/>
                <a:gd name="connsiteX1" fmla="*/ 3914775 w 3914775"/>
                <a:gd name="connsiteY1" fmla="*/ 0 h 1184313"/>
                <a:gd name="connsiteX2" fmla="*/ 3914775 w 3914775"/>
                <a:gd name="connsiteY2" fmla="*/ 1184313 h 1184313"/>
                <a:gd name="connsiteX3" fmla="*/ 495300 w 3914775"/>
                <a:gd name="connsiteY3" fmla="*/ 1184313 h 1184313"/>
                <a:gd name="connsiteX4" fmla="*/ 0 w 3914775"/>
                <a:gd name="connsiteY4" fmla="*/ 171450 h 1184313"/>
                <a:gd name="connsiteX0" fmla="*/ 0 w 3914775"/>
                <a:gd name="connsiteY0" fmla="*/ 171450 h 1209713"/>
                <a:gd name="connsiteX1" fmla="*/ 3914775 w 3914775"/>
                <a:gd name="connsiteY1" fmla="*/ 0 h 1209713"/>
                <a:gd name="connsiteX2" fmla="*/ 3914775 w 3914775"/>
                <a:gd name="connsiteY2" fmla="*/ 1184313 h 1209713"/>
                <a:gd name="connsiteX3" fmla="*/ 1454150 w 3914775"/>
                <a:gd name="connsiteY3" fmla="*/ 1209713 h 1209713"/>
                <a:gd name="connsiteX4" fmla="*/ 0 w 3914775"/>
                <a:gd name="connsiteY4" fmla="*/ 171450 h 1209713"/>
                <a:gd name="connsiteX0" fmla="*/ 0 w 3914775"/>
                <a:gd name="connsiteY0" fmla="*/ 171450 h 1209713"/>
                <a:gd name="connsiteX1" fmla="*/ 3914775 w 3914775"/>
                <a:gd name="connsiteY1" fmla="*/ 0 h 1209713"/>
                <a:gd name="connsiteX2" fmla="*/ 3743325 w 3914775"/>
                <a:gd name="connsiteY2" fmla="*/ 638213 h 1209713"/>
                <a:gd name="connsiteX3" fmla="*/ 1454150 w 3914775"/>
                <a:gd name="connsiteY3" fmla="*/ 1209713 h 1209713"/>
                <a:gd name="connsiteX4" fmla="*/ 0 w 3914775"/>
                <a:gd name="connsiteY4" fmla="*/ 171450 h 1209713"/>
                <a:gd name="connsiteX0" fmla="*/ 0 w 3914775"/>
                <a:gd name="connsiteY0" fmla="*/ 177800 h 1216063"/>
                <a:gd name="connsiteX1" fmla="*/ 3914775 w 3914775"/>
                <a:gd name="connsiteY1" fmla="*/ 0 h 1216063"/>
                <a:gd name="connsiteX2" fmla="*/ 3743325 w 3914775"/>
                <a:gd name="connsiteY2" fmla="*/ 644563 h 1216063"/>
                <a:gd name="connsiteX3" fmla="*/ 1454150 w 3914775"/>
                <a:gd name="connsiteY3" fmla="*/ 1216063 h 1216063"/>
                <a:gd name="connsiteX4" fmla="*/ 0 w 3914775"/>
                <a:gd name="connsiteY4" fmla="*/ 177800 h 121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14775" h="1216063">
                  <a:moveTo>
                    <a:pt x="0" y="177800"/>
                  </a:moveTo>
                  <a:lnTo>
                    <a:pt x="3914775" y="0"/>
                  </a:lnTo>
                  <a:lnTo>
                    <a:pt x="3743325" y="644563"/>
                  </a:lnTo>
                  <a:lnTo>
                    <a:pt x="1454150" y="1216063"/>
                  </a:lnTo>
                  <a:lnTo>
                    <a:pt x="0" y="177800"/>
                  </a:lnTo>
                  <a:close/>
                </a:path>
              </a:pathLst>
            </a:custGeom>
            <a:solidFill>
              <a:srgbClr val="FF00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"/>
            <a:ext cx="5522775" cy="3474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7" t="6675" r="26358" b="12281"/>
          <a:stretch/>
        </p:blipFill>
        <p:spPr>
          <a:xfrm>
            <a:off x="6276807" y="2356049"/>
            <a:ext cx="726783" cy="906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9467" r="25359" b="10142"/>
          <a:stretch/>
        </p:blipFill>
        <p:spPr>
          <a:xfrm>
            <a:off x="7321623" y="2429004"/>
            <a:ext cx="505406" cy="839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9467" r="25359" b="10142"/>
          <a:stretch/>
        </p:blipFill>
        <p:spPr>
          <a:xfrm>
            <a:off x="8190445" y="2429004"/>
            <a:ext cx="505406" cy="839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9467" r="25359" b="10142"/>
          <a:stretch/>
        </p:blipFill>
        <p:spPr>
          <a:xfrm>
            <a:off x="9061859" y="2429004"/>
            <a:ext cx="505406" cy="839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9" t="11966" r="32043" b="12493"/>
          <a:stretch/>
        </p:blipFill>
        <p:spPr>
          <a:xfrm>
            <a:off x="7767434" y="1227404"/>
            <a:ext cx="314078" cy="640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6" name="组合 35"/>
          <p:cNvGrpSpPr/>
          <p:nvPr/>
        </p:nvGrpSpPr>
        <p:grpSpPr>
          <a:xfrm>
            <a:off x="7418052" y="159002"/>
            <a:ext cx="1012269" cy="763997"/>
            <a:chOff x="338839" y="1155169"/>
            <a:chExt cx="6399777" cy="5110907"/>
          </a:xfrm>
        </p:grpSpPr>
        <p:grpSp>
          <p:nvGrpSpPr>
            <p:cNvPr id="37" name="组合 36"/>
            <p:cNvGrpSpPr/>
            <p:nvPr/>
          </p:nvGrpSpPr>
          <p:grpSpPr>
            <a:xfrm>
              <a:off x="338839" y="1155169"/>
              <a:ext cx="6399777" cy="5110907"/>
              <a:chOff x="2896111" y="873547"/>
              <a:chExt cx="6399777" cy="5110907"/>
            </a:xfrm>
          </p:grpSpPr>
          <p:pic>
            <p:nvPicPr>
              <p:cNvPr id="39" name="图片 38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6111" y="873547"/>
                <a:ext cx="6399777" cy="511090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0" name="图片 39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01477" y="4630194"/>
                <a:ext cx="435454" cy="41455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41591" y="1322764"/>
              <a:ext cx="5994272" cy="32592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3" name="直角三角形 32"/>
          <p:cNvSpPr/>
          <p:nvPr/>
        </p:nvSpPr>
        <p:spPr>
          <a:xfrm rot="10800000">
            <a:off x="8517434" y="-14514"/>
            <a:ext cx="3688822" cy="1545317"/>
          </a:xfrm>
          <a:custGeom>
            <a:avLst/>
            <a:gdLst>
              <a:gd name="connsiteX0" fmla="*/ 0 w 2817965"/>
              <a:gd name="connsiteY0" fmla="*/ 1255032 h 1255032"/>
              <a:gd name="connsiteX1" fmla="*/ 0 w 2817965"/>
              <a:gd name="connsiteY1" fmla="*/ 0 h 1255032"/>
              <a:gd name="connsiteX2" fmla="*/ 2817965 w 2817965"/>
              <a:gd name="connsiteY2" fmla="*/ 1255032 h 1255032"/>
              <a:gd name="connsiteX3" fmla="*/ 0 w 2817965"/>
              <a:gd name="connsiteY3" fmla="*/ 1255032 h 1255032"/>
              <a:gd name="connsiteX0" fmla="*/ 0 w 3688822"/>
              <a:gd name="connsiteY0" fmla="*/ 1255032 h 1269546"/>
              <a:gd name="connsiteX1" fmla="*/ 0 w 3688822"/>
              <a:gd name="connsiteY1" fmla="*/ 0 h 1269546"/>
              <a:gd name="connsiteX2" fmla="*/ 3688822 w 3688822"/>
              <a:gd name="connsiteY2" fmla="*/ 1269546 h 1269546"/>
              <a:gd name="connsiteX3" fmla="*/ 0 w 3688822"/>
              <a:gd name="connsiteY3" fmla="*/ 1255032 h 1269546"/>
              <a:gd name="connsiteX0" fmla="*/ 0 w 3688822"/>
              <a:gd name="connsiteY0" fmla="*/ 1530803 h 1545317"/>
              <a:gd name="connsiteX1" fmla="*/ 0 w 3688822"/>
              <a:gd name="connsiteY1" fmla="*/ 0 h 1545317"/>
              <a:gd name="connsiteX2" fmla="*/ 3688822 w 3688822"/>
              <a:gd name="connsiteY2" fmla="*/ 1545317 h 1545317"/>
              <a:gd name="connsiteX3" fmla="*/ 0 w 3688822"/>
              <a:gd name="connsiteY3" fmla="*/ 1530803 h 154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8822" h="1545317">
                <a:moveTo>
                  <a:pt x="0" y="1530803"/>
                </a:moveTo>
                <a:lnTo>
                  <a:pt x="0" y="0"/>
                </a:lnTo>
                <a:lnTo>
                  <a:pt x="3688822" y="1545317"/>
                </a:lnTo>
                <a:lnTo>
                  <a:pt x="0" y="1530803"/>
                </a:lnTo>
                <a:close/>
              </a:path>
            </a:pathLst>
          </a:custGeom>
          <a:solidFill>
            <a:srgbClr val="F898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1" name="直接连接符 40"/>
          <p:cNvCxnSpPr/>
          <p:nvPr/>
        </p:nvCxnSpPr>
        <p:spPr>
          <a:xfrm>
            <a:off x="6623316" y="2135538"/>
            <a:ext cx="0" cy="253169"/>
          </a:xfrm>
          <a:prstGeom prst="line">
            <a:avLst/>
          </a:prstGeom>
          <a:ln w="25400">
            <a:solidFill>
              <a:srgbClr val="F8981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>
            <a:off x="9301202" y="2135538"/>
            <a:ext cx="0" cy="253169"/>
          </a:xfrm>
          <a:prstGeom prst="line">
            <a:avLst/>
          </a:prstGeom>
          <a:ln w="25400">
            <a:solidFill>
              <a:srgbClr val="F8981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>
            <a:off x="8430648" y="2135538"/>
            <a:ext cx="0" cy="253169"/>
          </a:xfrm>
          <a:prstGeom prst="line">
            <a:avLst/>
          </a:prstGeom>
          <a:ln w="25400">
            <a:solidFill>
              <a:srgbClr val="F8981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7559489" y="2135538"/>
            <a:ext cx="0" cy="253169"/>
          </a:xfrm>
          <a:prstGeom prst="line">
            <a:avLst/>
          </a:prstGeom>
          <a:ln w="25400">
            <a:solidFill>
              <a:srgbClr val="F8981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>
            <a:off x="6623316" y="2135538"/>
            <a:ext cx="2677886" cy="0"/>
          </a:xfrm>
          <a:prstGeom prst="line">
            <a:avLst/>
          </a:prstGeom>
          <a:ln w="25400">
            <a:solidFill>
              <a:srgbClr val="F8981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/>
          <p:cNvCxnSpPr/>
          <p:nvPr/>
        </p:nvCxnSpPr>
        <p:spPr>
          <a:xfrm>
            <a:off x="7978935" y="1868329"/>
            <a:ext cx="0" cy="253169"/>
          </a:xfrm>
          <a:prstGeom prst="line">
            <a:avLst/>
          </a:prstGeom>
          <a:ln w="25400">
            <a:solidFill>
              <a:srgbClr val="F8981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/>
          <p:nvPr/>
        </p:nvCxnSpPr>
        <p:spPr>
          <a:xfrm>
            <a:off x="7931136" y="978752"/>
            <a:ext cx="0" cy="253169"/>
          </a:xfrm>
          <a:prstGeom prst="line">
            <a:avLst/>
          </a:prstGeom>
          <a:ln w="25400">
            <a:solidFill>
              <a:srgbClr val="F8981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文本框 58"/>
          <p:cNvSpPr txBox="1"/>
          <p:nvPr/>
        </p:nvSpPr>
        <p:spPr>
          <a:xfrm>
            <a:off x="10031665" y="-79453"/>
            <a:ext cx="2261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sz="2400" b="1" dirty="0">
                <a:solidFill>
                  <a:schemeClr val="bg1"/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rPr>
              <a:t>Εφαρμογές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07075" y="3795125"/>
            <a:ext cx="4869988" cy="2846372"/>
          </a:xfrm>
          <a:prstGeom prst="rect">
            <a:avLst/>
          </a:prstGeom>
          <a:noFill/>
          <a:ln w="25400">
            <a:solidFill>
              <a:srgbClr val="2A2A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2" name="直接连接符 41"/>
          <p:cNvCxnSpPr/>
          <p:nvPr/>
        </p:nvCxnSpPr>
        <p:spPr>
          <a:xfrm>
            <a:off x="407075" y="4378785"/>
            <a:ext cx="1352097" cy="13139"/>
          </a:xfrm>
          <a:prstGeom prst="line">
            <a:avLst/>
          </a:prstGeom>
          <a:ln w="25400">
            <a:solidFill>
              <a:srgbClr val="2A2A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42"/>
          <p:cNvSpPr txBox="1"/>
          <p:nvPr/>
        </p:nvSpPr>
        <p:spPr>
          <a:xfrm>
            <a:off x="614837" y="4538852"/>
            <a:ext cx="4509392" cy="1991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altLang="zh-CN" sz="1400" dirty="0"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rPr>
              <a:t>Με την τοποθέτηση ενός </a:t>
            </a:r>
            <a:r>
              <a:rPr lang="en-US" altLang="zh-CN" sz="1400" dirty="0"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rPr>
              <a:t>Radar </a:t>
            </a:r>
            <a:r>
              <a:rPr lang="el-GR" altLang="zh-CN" sz="1400" dirty="0"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rPr>
              <a:t>συνδέοντας το με 3 ή παραπάνω κάμερες </a:t>
            </a:r>
            <a:r>
              <a:rPr lang="en-US" altLang="zh-CN" sz="1400" dirty="0"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rPr>
              <a:t>PTZ </a:t>
            </a:r>
            <a:r>
              <a:rPr lang="el-GR" altLang="zh-CN" sz="1400" dirty="0"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rPr>
              <a:t>μπορούμε να ελέγχουμε μεγάλο προαύλιο χώρων. Όταν το </a:t>
            </a:r>
            <a:r>
              <a:rPr lang="en-US" altLang="zh-CN" sz="1400" dirty="0"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rPr>
              <a:t>Radar </a:t>
            </a:r>
            <a:r>
              <a:rPr lang="el-GR" altLang="zh-CN" sz="1400" dirty="0"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rPr>
              <a:t>δει κίνηση τότε η κάθε </a:t>
            </a:r>
            <a:r>
              <a:rPr lang="en-US" altLang="zh-CN" sz="1400" dirty="0"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rPr>
              <a:t>PTZ</a:t>
            </a:r>
            <a:r>
              <a:rPr lang="el-GR" altLang="zh-CN" sz="1400" dirty="0"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rPr>
              <a:t> στρέφεται στο σημείο και παρακολουθεί το αντικείμενο σε όλη του την ορατή διαδρομή. </a:t>
            </a:r>
            <a:endParaRPr lang="zh-CN" altLang="en-US" sz="1100" dirty="0">
              <a:latin typeface="Segoe UI" panose="020B0502040204020203" pitchFamily="34" charset="0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1758476" y="4204912"/>
            <a:ext cx="3540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sz="1400" b="1" dirty="0"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rPr>
              <a:t>1 </a:t>
            </a:r>
            <a:r>
              <a:rPr lang="en-US" altLang="zh-CN" sz="1400" b="1" dirty="0"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rPr>
              <a:t>Radar +3 PTZ </a:t>
            </a:r>
            <a:r>
              <a:rPr lang="el-GR" altLang="zh-CN" sz="1400" b="1" dirty="0"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rPr>
              <a:t>κάμερες</a:t>
            </a:r>
            <a:endParaRPr lang="zh-CN" altLang="en-US" sz="1400" b="1" dirty="0">
              <a:latin typeface="Segoe UI" panose="020B0502040204020203" pitchFamily="34" charset="0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59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3" grpId="0"/>
      <p:bldP spid="4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  <a:ln>
            <a:noFill/>
          </a:ln>
        </p:spPr>
      </p:pic>
      <p:sp>
        <p:nvSpPr>
          <p:cNvPr id="5" name="任意多边形 4"/>
          <p:cNvSpPr/>
          <p:nvPr/>
        </p:nvSpPr>
        <p:spPr>
          <a:xfrm rot="16200000">
            <a:off x="2666999" y="-2666999"/>
            <a:ext cx="6858000" cy="12191998"/>
          </a:xfrm>
          <a:custGeom>
            <a:avLst/>
            <a:gdLst>
              <a:gd name="connsiteX0" fmla="*/ 6982694 w 6982694"/>
              <a:gd name="connsiteY0" fmla="*/ 0 h 12191998"/>
              <a:gd name="connsiteX1" fmla="*/ 6982694 w 6982694"/>
              <a:gd name="connsiteY1" fmla="*/ 5936941 h 12191998"/>
              <a:gd name="connsiteX2" fmla="*/ 5962940 w 6982694"/>
              <a:gd name="connsiteY2" fmla="*/ 12191998 h 12191998"/>
              <a:gd name="connsiteX3" fmla="*/ 0 w 6982694"/>
              <a:gd name="connsiteY3" fmla="*/ 12191998 h 12191998"/>
              <a:gd name="connsiteX4" fmla="*/ 1987647 w 6982694"/>
              <a:gd name="connsiteY4" fmla="*/ 0 h 12191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2694" h="12191998">
                <a:moveTo>
                  <a:pt x="6982694" y="0"/>
                </a:moveTo>
                <a:lnTo>
                  <a:pt x="6982694" y="5936941"/>
                </a:lnTo>
                <a:lnTo>
                  <a:pt x="5962940" y="12191998"/>
                </a:lnTo>
                <a:lnTo>
                  <a:pt x="0" y="12191998"/>
                </a:lnTo>
                <a:lnTo>
                  <a:pt x="1987647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5874040" y="-6252"/>
            <a:ext cx="6315863" cy="6866059"/>
          </a:xfrm>
          <a:custGeom>
            <a:avLst/>
            <a:gdLst>
              <a:gd name="connsiteX0" fmla="*/ 0 w 4754348"/>
              <a:gd name="connsiteY0" fmla="*/ 0 h 4516755"/>
              <a:gd name="connsiteX1" fmla="*/ 4754348 w 4754348"/>
              <a:gd name="connsiteY1" fmla="*/ 0 h 4516755"/>
              <a:gd name="connsiteX2" fmla="*/ 4754348 w 4754348"/>
              <a:gd name="connsiteY2" fmla="*/ 4516755 h 4516755"/>
              <a:gd name="connsiteX3" fmla="*/ 0 w 4754348"/>
              <a:gd name="connsiteY3" fmla="*/ 4516755 h 4516755"/>
              <a:gd name="connsiteX4" fmla="*/ 0 w 4754348"/>
              <a:gd name="connsiteY4" fmla="*/ 0 h 4516755"/>
              <a:gd name="connsiteX0" fmla="*/ 0 w 6006372"/>
              <a:gd name="connsiteY0" fmla="*/ 0 h 4516755"/>
              <a:gd name="connsiteX1" fmla="*/ 6006372 w 6006372"/>
              <a:gd name="connsiteY1" fmla="*/ 323557 h 4516755"/>
              <a:gd name="connsiteX2" fmla="*/ 4754348 w 6006372"/>
              <a:gd name="connsiteY2" fmla="*/ 4516755 h 4516755"/>
              <a:gd name="connsiteX3" fmla="*/ 0 w 6006372"/>
              <a:gd name="connsiteY3" fmla="*/ 4516755 h 4516755"/>
              <a:gd name="connsiteX4" fmla="*/ 0 w 6006372"/>
              <a:gd name="connsiteY4" fmla="*/ 0 h 4516755"/>
              <a:gd name="connsiteX0" fmla="*/ 0 w 6315862"/>
              <a:gd name="connsiteY0" fmla="*/ 0 h 5234207"/>
              <a:gd name="connsiteX1" fmla="*/ 6315862 w 6315862"/>
              <a:gd name="connsiteY1" fmla="*/ 1041009 h 5234207"/>
              <a:gd name="connsiteX2" fmla="*/ 5063838 w 6315862"/>
              <a:gd name="connsiteY2" fmla="*/ 5234207 h 5234207"/>
              <a:gd name="connsiteX3" fmla="*/ 309490 w 6315862"/>
              <a:gd name="connsiteY3" fmla="*/ 5234207 h 5234207"/>
              <a:gd name="connsiteX4" fmla="*/ 0 w 6315862"/>
              <a:gd name="connsiteY4" fmla="*/ 0 h 5234207"/>
              <a:gd name="connsiteX0" fmla="*/ 0 w 6315862"/>
              <a:gd name="connsiteY0" fmla="*/ 0 h 5881321"/>
              <a:gd name="connsiteX1" fmla="*/ 6315862 w 6315862"/>
              <a:gd name="connsiteY1" fmla="*/ 1041009 h 5881321"/>
              <a:gd name="connsiteX2" fmla="*/ 5063838 w 6315862"/>
              <a:gd name="connsiteY2" fmla="*/ 5234207 h 5881321"/>
              <a:gd name="connsiteX3" fmla="*/ 182881 w 6315862"/>
              <a:gd name="connsiteY3" fmla="*/ 5881321 h 5881321"/>
              <a:gd name="connsiteX4" fmla="*/ 0 w 6315862"/>
              <a:gd name="connsiteY4" fmla="*/ 0 h 5881321"/>
              <a:gd name="connsiteX0" fmla="*/ 0 w 6315862"/>
              <a:gd name="connsiteY0" fmla="*/ 0 h 5881321"/>
              <a:gd name="connsiteX1" fmla="*/ 6315862 w 6315862"/>
              <a:gd name="connsiteY1" fmla="*/ 1041009 h 5881321"/>
              <a:gd name="connsiteX2" fmla="*/ 5063838 w 6315862"/>
              <a:gd name="connsiteY2" fmla="*/ 5234207 h 5881321"/>
              <a:gd name="connsiteX3" fmla="*/ 140678 w 6315862"/>
              <a:gd name="connsiteY3" fmla="*/ 5881321 h 5881321"/>
              <a:gd name="connsiteX4" fmla="*/ 0 w 6315862"/>
              <a:gd name="connsiteY4" fmla="*/ 0 h 5881321"/>
              <a:gd name="connsiteX0" fmla="*/ 0 w 6315862"/>
              <a:gd name="connsiteY0" fmla="*/ 0 h 5881321"/>
              <a:gd name="connsiteX1" fmla="*/ 6315862 w 6315862"/>
              <a:gd name="connsiteY1" fmla="*/ 1041009 h 5881321"/>
              <a:gd name="connsiteX2" fmla="*/ 5063838 w 6315862"/>
              <a:gd name="connsiteY2" fmla="*/ 5234207 h 5881321"/>
              <a:gd name="connsiteX3" fmla="*/ 98475 w 6315862"/>
              <a:gd name="connsiteY3" fmla="*/ 5881321 h 5881321"/>
              <a:gd name="connsiteX4" fmla="*/ 0 w 6315862"/>
              <a:gd name="connsiteY4" fmla="*/ 0 h 5881321"/>
              <a:gd name="connsiteX0" fmla="*/ 0 w 6315862"/>
              <a:gd name="connsiteY0" fmla="*/ 0 h 5881321"/>
              <a:gd name="connsiteX1" fmla="*/ 6315862 w 6315862"/>
              <a:gd name="connsiteY1" fmla="*/ 1041009 h 5881321"/>
              <a:gd name="connsiteX2" fmla="*/ 5063838 w 6315862"/>
              <a:gd name="connsiteY2" fmla="*/ 5234207 h 5881321"/>
              <a:gd name="connsiteX3" fmla="*/ 42204 w 6315862"/>
              <a:gd name="connsiteY3" fmla="*/ 5881321 h 5881321"/>
              <a:gd name="connsiteX4" fmla="*/ 0 w 6315862"/>
              <a:gd name="connsiteY4" fmla="*/ 0 h 5881321"/>
              <a:gd name="connsiteX0" fmla="*/ 323556 w 6639418"/>
              <a:gd name="connsiteY0" fmla="*/ 0 h 5895389"/>
              <a:gd name="connsiteX1" fmla="*/ 6639418 w 6639418"/>
              <a:gd name="connsiteY1" fmla="*/ 1041009 h 5895389"/>
              <a:gd name="connsiteX2" fmla="*/ 5387394 w 6639418"/>
              <a:gd name="connsiteY2" fmla="*/ 5234207 h 5895389"/>
              <a:gd name="connsiteX3" fmla="*/ 0 w 6639418"/>
              <a:gd name="connsiteY3" fmla="*/ 5895389 h 5895389"/>
              <a:gd name="connsiteX4" fmla="*/ 323556 w 6639418"/>
              <a:gd name="connsiteY4" fmla="*/ 0 h 5895389"/>
              <a:gd name="connsiteX0" fmla="*/ 140676 w 6456538"/>
              <a:gd name="connsiteY0" fmla="*/ 0 h 5895389"/>
              <a:gd name="connsiteX1" fmla="*/ 6456538 w 6456538"/>
              <a:gd name="connsiteY1" fmla="*/ 1041009 h 5895389"/>
              <a:gd name="connsiteX2" fmla="*/ 5204514 w 6456538"/>
              <a:gd name="connsiteY2" fmla="*/ 5234207 h 5895389"/>
              <a:gd name="connsiteX3" fmla="*/ 0 w 6456538"/>
              <a:gd name="connsiteY3" fmla="*/ 5895389 h 5895389"/>
              <a:gd name="connsiteX4" fmla="*/ 140676 w 6456538"/>
              <a:gd name="connsiteY4" fmla="*/ 0 h 5895389"/>
              <a:gd name="connsiteX0" fmla="*/ 0 w 6315862"/>
              <a:gd name="connsiteY0" fmla="*/ 0 h 5895389"/>
              <a:gd name="connsiteX1" fmla="*/ 6315862 w 6315862"/>
              <a:gd name="connsiteY1" fmla="*/ 1041009 h 5895389"/>
              <a:gd name="connsiteX2" fmla="*/ 5063838 w 6315862"/>
              <a:gd name="connsiteY2" fmla="*/ 5234207 h 5895389"/>
              <a:gd name="connsiteX3" fmla="*/ 14069 w 6315862"/>
              <a:gd name="connsiteY3" fmla="*/ 5895389 h 5895389"/>
              <a:gd name="connsiteX4" fmla="*/ 0 w 6315862"/>
              <a:gd name="connsiteY4" fmla="*/ 0 h 5895389"/>
              <a:gd name="connsiteX0" fmla="*/ 1353 w 6317215"/>
              <a:gd name="connsiteY0" fmla="*/ 0 h 5895389"/>
              <a:gd name="connsiteX1" fmla="*/ 6317215 w 6317215"/>
              <a:gd name="connsiteY1" fmla="*/ 1041009 h 5895389"/>
              <a:gd name="connsiteX2" fmla="*/ 5065191 w 6317215"/>
              <a:gd name="connsiteY2" fmla="*/ 5234207 h 5895389"/>
              <a:gd name="connsiteX3" fmla="*/ 1354 w 6317215"/>
              <a:gd name="connsiteY3" fmla="*/ 5895389 h 5895389"/>
              <a:gd name="connsiteX4" fmla="*/ 1353 w 6317215"/>
              <a:gd name="connsiteY4" fmla="*/ 0 h 5895389"/>
              <a:gd name="connsiteX0" fmla="*/ 1353 w 6317215"/>
              <a:gd name="connsiteY0" fmla="*/ 0 h 6866059"/>
              <a:gd name="connsiteX1" fmla="*/ 6317215 w 6317215"/>
              <a:gd name="connsiteY1" fmla="*/ 1041009 h 6866059"/>
              <a:gd name="connsiteX2" fmla="*/ 6303148 w 6317215"/>
              <a:gd name="connsiteY2" fmla="*/ 6866059 h 6866059"/>
              <a:gd name="connsiteX3" fmla="*/ 1354 w 6317215"/>
              <a:gd name="connsiteY3" fmla="*/ 5895389 h 6866059"/>
              <a:gd name="connsiteX4" fmla="*/ 1353 w 6317215"/>
              <a:gd name="connsiteY4" fmla="*/ 0 h 6866059"/>
              <a:gd name="connsiteX0" fmla="*/ 1353 w 6303148"/>
              <a:gd name="connsiteY0" fmla="*/ 0 h 6866059"/>
              <a:gd name="connsiteX1" fmla="*/ 6303147 w 6303148"/>
              <a:gd name="connsiteY1" fmla="*/ 1012874 h 6866059"/>
              <a:gd name="connsiteX2" fmla="*/ 6303148 w 6303148"/>
              <a:gd name="connsiteY2" fmla="*/ 6866059 h 6866059"/>
              <a:gd name="connsiteX3" fmla="*/ 1354 w 6303148"/>
              <a:gd name="connsiteY3" fmla="*/ 5895389 h 6866059"/>
              <a:gd name="connsiteX4" fmla="*/ 1353 w 6303148"/>
              <a:gd name="connsiteY4" fmla="*/ 0 h 6866059"/>
              <a:gd name="connsiteX0" fmla="*/ 1353 w 6303148"/>
              <a:gd name="connsiteY0" fmla="*/ 0 h 6866059"/>
              <a:gd name="connsiteX1" fmla="*/ 6303147 w 6303148"/>
              <a:gd name="connsiteY1" fmla="*/ 998806 h 6866059"/>
              <a:gd name="connsiteX2" fmla="*/ 6303148 w 6303148"/>
              <a:gd name="connsiteY2" fmla="*/ 6866059 h 6866059"/>
              <a:gd name="connsiteX3" fmla="*/ 1354 w 6303148"/>
              <a:gd name="connsiteY3" fmla="*/ 5895389 h 6866059"/>
              <a:gd name="connsiteX4" fmla="*/ 1353 w 6303148"/>
              <a:gd name="connsiteY4" fmla="*/ 0 h 6866059"/>
              <a:gd name="connsiteX0" fmla="*/ 0 w 6315863"/>
              <a:gd name="connsiteY0" fmla="*/ 0 h 6866059"/>
              <a:gd name="connsiteX1" fmla="*/ 6315862 w 6315863"/>
              <a:gd name="connsiteY1" fmla="*/ 998806 h 6866059"/>
              <a:gd name="connsiteX2" fmla="*/ 6315863 w 6315863"/>
              <a:gd name="connsiteY2" fmla="*/ 6866059 h 6866059"/>
              <a:gd name="connsiteX3" fmla="*/ 14069 w 6315863"/>
              <a:gd name="connsiteY3" fmla="*/ 5895389 h 6866059"/>
              <a:gd name="connsiteX4" fmla="*/ 0 w 6315863"/>
              <a:gd name="connsiteY4" fmla="*/ 0 h 6866059"/>
              <a:gd name="connsiteX0" fmla="*/ 0 w 6315863"/>
              <a:gd name="connsiteY0" fmla="*/ 0 h 6866059"/>
              <a:gd name="connsiteX1" fmla="*/ 6315862 w 6315863"/>
              <a:gd name="connsiteY1" fmla="*/ 998806 h 6866059"/>
              <a:gd name="connsiteX2" fmla="*/ 6315863 w 6315863"/>
              <a:gd name="connsiteY2" fmla="*/ 6866059 h 6866059"/>
              <a:gd name="connsiteX3" fmla="*/ 14069 w 6315863"/>
              <a:gd name="connsiteY3" fmla="*/ 5867253 h 6866059"/>
              <a:gd name="connsiteX4" fmla="*/ 0 w 6315863"/>
              <a:gd name="connsiteY4" fmla="*/ 0 h 6866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5863" h="6866059">
                <a:moveTo>
                  <a:pt x="0" y="0"/>
                </a:moveTo>
                <a:lnTo>
                  <a:pt x="6315862" y="998806"/>
                </a:lnTo>
                <a:cubicBezTo>
                  <a:pt x="6315862" y="2949868"/>
                  <a:pt x="6315863" y="4914997"/>
                  <a:pt x="6315863" y="6866059"/>
                </a:cubicBezTo>
                <a:lnTo>
                  <a:pt x="14069" y="5867253"/>
                </a:lnTo>
                <a:cubicBezTo>
                  <a:pt x="9379" y="3902123"/>
                  <a:pt x="4690" y="1965130"/>
                  <a:pt x="0" y="0"/>
                </a:cubicBezTo>
                <a:close/>
              </a:path>
            </a:pathLst>
          </a:custGeom>
          <a:solidFill>
            <a:srgbClr val="6B83AF">
              <a:alpha val="59000"/>
            </a:srgbClr>
          </a:solidFill>
          <a:ln>
            <a:solidFill>
              <a:srgbClr val="6B83AF">
                <a:alpha val="5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179384"/>
              </p:ext>
            </p:extLst>
          </p:nvPr>
        </p:nvGraphicFramePr>
        <p:xfrm>
          <a:off x="1229680" y="2158475"/>
          <a:ext cx="4192323" cy="254104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820598">
                  <a:extLst>
                    <a:ext uri="{9D8B030D-6E8A-4147-A177-3AD203B41FA5}">
                      <a16:colId xmlns:a16="http://schemas.microsoft.com/office/drawing/2014/main" val="1339400154"/>
                    </a:ext>
                  </a:extLst>
                </a:gridCol>
                <a:gridCol w="2371725">
                  <a:extLst>
                    <a:ext uri="{9D8B030D-6E8A-4147-A177-3AD203B41FA5}">
                      <a16:colId xmlns:a16="http://schemas.microsoft.com/office/drawing/2014/main" val="3242273746"/>
                    </a:ext>
                  </a:extLst>
                </a:gridCol>
              </a:tblGrid>
              <a:tr h="317631"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/>
                        <a:t>Working frequency</a:t>
                      </a:r>
                      <a:endParaRPr lang="zh-CN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642" marR="89642" marT="44821" marB="44821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24GHz</a:t>
                      </a:r>
                      <a:endParaRPr lang="zh-CN" altLang="en-US" sz="1200" b="0" dirty="0">
                        <a:solidFill>
                          <a:schemeClr val="bg1"/>
                        </a:solidFill>
                      </a:endParaRPr>
                    </a:p>
                  </a:txBody>
                  <a:tcPr marL="89642" marR="89642" marT="44821" marB="44821" anchor="ctr"/>
                </a:tc>
                <a:extLst>
                  <a:ext uri="{0D108BD9-81ED-4DB2-BD59-A6C34878D82A}">
                    <a16:rowId xmlns:a16="http://schemas.microsoft.com/office/drawing/2014/main" val="2461591109"/>
                  </a:ext>
                </a:extLst>
              </a:tr>
              <a:tr h="317631"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/>
                        <a:t>Scan rate</a:t>
                      </a:r>
                      <a:endParaRPr lang="zh-CN" altLang="en-US" sz="1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642" marR="89642" marT="44821" marB="44821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10Hz</a:t>
                      </a: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89642" marR="89642" marT="44821" marB="44821" anchor="ctr"/>
                </a:tc>
                <a:extLst>
                  <a:ext uri="{0D108BD9-81ED-4DB2-BD59-A6C34878D82A}">
                    <a16:rowId xmlns:a16="http://schemas.microsoft.com/office/drawing/2014/main" val="4005333889"/>
                  </a:ext>
                </a:extLst>
              </a:tr>
              <a:tr h="317631"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200" kern="1200" dirty="0"/>
                        <a:t>Detection angle</a:t>
                      </a:r>
                      <a:endParaRPr lang="en-US" altLang="en-US" sz="1200" b="1" kern="1200" dirty="0">
                        <a:solidFill>
                          <a:schemeClr val="bg1"/>
                        </a:solidFill>
                        <a:latin typeface="+mn-lt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89642" marR="89642" marT="44821" marB="44821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horizontal 120°</a:t>
                      </a:r>
                      <a:r>
                        <a:rPr lang="en-US" altLang="zh-CN" sz="1200" baseline="0" dirty="0"/>
                        <a:t>        </a:t>
                      </a:r>
                      <a:r>
                        <a:rPr lang="en-US" altLang="zh-CN" sz="1200" dirty="0"/>
                        <a:t>vertical 26°</a:t>
                      </a: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89642" marR="89642" marT="44821" marB="44821" anchor="ctr"/>
                </a:tc>
                <a:extLst>
                  <a:ext uri="{0D108BD9-81ED-4DB2-BD59-A6C34878D82A}">
                    <a16:rowId xmlns:a16="http://schemas.microsoft.com/office/drawing/2014/main" val="1498732323"/>
                  </a:ext>
                </a:extLst>
              </a:tr>
              <a:tr h="317631"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200" kern="1200" dirty="0"/>
                        <a:t>Ingress Protection</a:t>
                      </a:r>
                      <a:endParaRPr lang="en-US" altLang="en-US" sz="1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642" marR="89642" marT="44821" marB="44821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IP67/IK09</a:t>
                      </a: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89642" marR="89642" marT="44821" marB="44821" anchor="ctr"/>
                </a:tc>
                <a:extLst>
                  <a:ext uri="{0D108BD9-81ED-4DB2-BD59-A6C34878D82A}">
                    <a16:rowId xmlns:a16="http://schemas.microsoft.com/office/drawing/2014/main" val="2524382055"/>
                  </a:ext>
                </a:extLst>
              </a:tr>
              <a:tr h="317631"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/>
                        <a:t>Detection distance</a:t>
                      </a:r>
                      <a:endParaRPr lang="zh-CN" altLang="en-US" sz="1200" b="1" kern="1200" dirty="0">
                        <a:solidFill>
                          <a:schemeClr val="bg1"/>
                        </a:solidFill>
                        <a:latin typeface="+mn-lt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89642" marR="89642" marT="44821" marB="44821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50m</a:t>
                      </a:r>
                      <a:r>
                        <a:rPr lang="zh-CN" altLang="en-US" sz="1200" dirty="0"/>
                        <a:t>（</a:t>
                      </a:r>
                      <a:r>
                        <a:rPr lang="en-US" altLang="zh-CN" sz="1200" dirty="0"/>
                        <a:t>PFR4K-E120 120m</a:t>
                      </a:r>
                      <a:r>
                        <a:rPr lang="zh-CN" altLang="en-US" sz="1200" dirty="0"/>
                        <a:t>）</a:t>
                      </a: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89642" marR="89642" marT="44821" marB="44821" anchor="ctr"/>
                </a:tc>
                <a:extLst>
                  <a:ext uri="{0D108BD9-81ED-4DB2-BD59-A6C34878D82A}">
                    <a16:rowId xmlns:a16="http://schemas.microsoft.com/office/drawing/2014/main" val="559140905"/>
                  </a:ext>
                </a:extLst>
              </a:tr>
              <a:tr h="317631"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200" kern="1200" dirty="0"/>
                        <a:t>Accuracy</a:t>
                      </a:r>
                      <a:endParaRPr lang="en-GB" altLang="zh-CN" sz="1200" b="1" kern="1200" dirty="0">
                        <a:solidFill>
                          <a:schemeClr val="bg1"/>
                        </a:solidFill>
                        <a:latin typeface="+mn-lt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89642" marR="89642" marT="44821" marB="44821" anchor="ctr"/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/>
                        <a:t>±1m</a:t>
                      </a:r>
                      <a:r>
                        <a:rPr lang="zh-CN" altLang="en-US" sz="1200" dirty="0"/>
                        <a:t>（</a:t>
                      </a:r>
                      <a:r>
                        <a:rPr lang="en-US" altLang="zh-CN" sz="1200" dirty="0"/>
                        <a:t>PFR4K-E120 ±1.5m</a:t>
                      </a:r>
                      <a:r>
                        <a:rPr lang="zh-CN" altLang="en-US" sz="1200" dirty="0"/>
                        <a:t>）</a:t>
                      </a: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89642" marR="89642" marT="44821" marB="44821" anchor="ctr"/>
                </a:tc>
                <a:extLst>
                  <a:ext uri="{0D108BD9-81ED-4DB2-BD59-A6C34878D82A}">
                    <a16:rowId xmlns:a16="http://schemas.microsoft.com/office/drawing/2014/main" val="2837572675"/>
                  </a:ext>
                </a:extLst>
              </a:tr>
              <a:tr h="317631"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/>
                        <a:t>Max targets</a:t>
                      </a:r>
                      <a:endParaRPr lang="en-US" altLang="zh-CN" sz="1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642" marR="89642" marT="44821" marB="44821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64</a:t>
                      </a: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89642" marR="89642" marT="44821" marB="44821" anchor="ctr"/>
                </a:tc>
                <a:extLst>
                  <a:ext uri="{0D108BD9-81ED-4DB2-BD59-A6C34878D82A}">
                    <a16:rowId xmlns:a16="http://schemas.microsoft.com/office/drawing/2014/main" val="1812969473"/>
                  </a:ext>
                </a:extLst>
              </a:tr>
              <a:tr h="317631"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/>
                        <a:t>Detection</a:t>
                      </a:r>
                      <a:r>
                        <a:rPr lang="en-US" altLang="zh-CN" sz="1200" kern="1200" baseline="0" dirty="0"/>
                        <a:t> </a:t>
                      </a:r>
                      <a:r>
                        <a:rPr lang="en-US" altLang="zh-CN" sz="1200" kern="1200" dirty="0"/>
                        <a:t>speed</a:t>
                      </a:r>
                      <a:endParaRPr lang="en-US" altLang="zh-CN" sz="1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642" marR="89642" marT="44821" marB="44821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Max.50km/h</a:t>
                      </a:r>
                      <a:r>
                        <a:rPr lang="en-US" altLang="zh-CN" sz="1200" baseline="0" dirty="0"/>
                        <a:t>          </a:t>
                      </a:r>
                      <a:r>
                        <a:rPr lang="en-US" altLang="zh-CN" sz="1200" dirty="0"/>
                        <a:t>Min.0.17m/s</a:t>
                      </a: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89642" marR="89642" marT="44821" marB="44821" anchor="ctr"/>
                </a:tc>
                <a:extLst>
                  <a:ext uri="{0D108BD9-81ED-4DB2-BD59-A6C34878D82A}">
                    <a16:rowId xmlns:a16="http://schemas.microsoft.com/office/drawing/2014/main" val="2685576933"/>
                  </a:ext>
                </a:extLst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2122931" y="1539203"/>
            <a:ext cx="2518215" cy="615522"/>
          </a:xfrm>
          <a:prstGeom prst="rect">
            <a:avLst/>
          </a:prstGeom>
          <a:noFill/>
        </p:spPr>
        <p:txBody>
          <a:bodyPr wrap="square" lIns="179285" tIns="143428" rIns="179285" bIns="143428" rtlCol="0">
            <a:spAutoFit/>
          </a:bodyPr>
          <a:lstStyle/>
          <a:p>
            <a:pPr defTabSz="914367">
              <a:lnSpc>
                <a:spcPct val="90000"/>
              </a:lnSpc>
              <a:spcAft>
                <a:spcPts val="588"/>
              </a:spcAft>
            </a:pPr>
            <a:r>
              <a:rPr lang="en-US" altLang="zh-CN" sz="2353" dirty="0">
                <a:solidFill>
                  <a:schemeClr val="bg1"/>
                </a:solidFill>
                <a:latin typeface="Segoe UI"/>
              </a:rPr>
              <a:t>PFR4K-E50/120</a:t>
            </a:r>
            <a:endParaRPr lang="zh-CN" altLang="en-US" sz="2353" dirty="0" err="1">
              <a:solidFill>
                <a:schemeClr val="bg1"/>
              </a:solidFill>
              <a:latin typeface="Segoe UI"/>
            </a:endParaRP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232" y="-130778"/>
            <a:ext cx="2974836" cy="1846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591985"/>
              </p:ext>
            </p:extLst>
          </p:nvPr>
        </p:nvGraphicFramePr>
        <p:xfrm>
          <a:off x="6759625" y="3239562"/>
          <a:ext cx="4192323" cy="254104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820598">
                  <a:extLst>
                    <a:ext uri="{9D8B030D-6E8A-4147-A177-3AD203B41FA5}">
                      <a16:colId xmlns:a16="http://schemas.microsoft.com/office/drawing/2014/main" val="1339400154"/>
                    </a:ext>
                  </a:extLst>
                </a:gridCol>
                <a:gridCol w="2371725">
                  <a:extLst>
                    <a:ext uri="{9D8B030D-6E8A-4147-A177-3AD203B41FA5}">
                      <a16:colId xmlns:a16="http://schemas.microsoft.com/office/drawing/2014/main" val="3242273746"/>
                    </a:ext>
                  </a:extLst>
                </a:gridCol>
              </a:tblGrid>
              <a:tr h="317631"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/>
                        <a:t>Working frequency</a:t>
                      </a:r>
                      <a:endParaRPr lang="zh-CN" altLang="en-US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642" marR="89642" marT="44821" marB="44821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24 GHz</a:t>
                      </a:r>
                      <a:endParaRPr lang="zh-CN" altLang="en-US" sz="1200" b="0" dirty="0">
                        <a:solidFill>
                          <a:schemeClr val="bg1"/>
                        </a:solidFill>
                      </a:endParaRPr>
                    </a:p>
                  </a:txBody>
                  <a:tcPr marL="89642" marR="89642" marT="44821" marB="44821" anchor="ctr"/>
                </a:tc>
                <a:extLst>
                  <a:ext uri="{0D108BD9-81ED-4DB2-BD59-A6C34878D82A}">
                    <a16:rowId xmlns:a16="http://schemas.microsoft.com/office/drawing/2014/main" val="2461591109"/>
                  </a:ext>
                </a:extLst>
              </a:tr>
              <a:tr h="317631"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/>
                        <a:t>Scan rate</a:t>
                      </a:r>
                      <a:endParaRPr lang="zh-CN" altLang="en-US" sz="1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642" marR="89642" marT="44821" marB="44821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8 Hz</a:t>
                      </a: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89642" marR="89642" marT="44821" marB="44821" anchor="ctr"/>
                </a:tc>
                <a:extLst>
                  <a:ext uri="{0D108BD9-81ED-4DB2-BD59-A6C34878D82A}">
                    <a16:rowId xmlns:a16="http://schemas.microsoft.com/office/drawing/2014/main" val="4005333889"/>
                  </a:ext>
                </a:extLst>
              </a:tr>
              <a:tr h="317631"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200" kern="1200" dirty="0"/>
                        <a:t>Detection angle</a:t>
                      </a:r>
                      <a:endParaRPr lang="en-US" altLang="en-US" sz="1200" b="1" kern="1200" dirty="0">
                        <a:solidFill>
                          <a:schemeClr val="bg1"/>
                        </a:solidFill>
                        <a:latin typeface="+mn-lt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89642" marR="89642" marT="44821" marB="44821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horizontal 90°</a:t>
                      </a:r>
                      <a:r>
                        <a:rPr lang="en-US" altLang="zh-CN" sz="1200" baseline="0" dirty="0"/>
                        <a:t>        </a:t>
                      </a:r>
                      <a:r>
                        <a:rPr lang="en-US" altLang="zh-CN" sz="1200" dirty="0"/>
                        <a:t>vertical 13°</a:t>
                      </a: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89642" marR="89642" marT="44821" marB="44821" anchor="ctr"/>
                </a:tc>
                <a:extLst>
                  <a:ext uri="{0D108BD9-81ED-4DB2-BD59-A6C34878D82A}">
                    <a16:rowId xmlns:a16="http://schemas.microsoft.com/office/drawing/2014/main" val="1498732323"/>
                  </a:ext>
                </a:extLst>
              </a:tr>
              <a:tr h="317631"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200" kern="1200" dirty="0"/>
                        <a:t>Ingress Protection</a:t>
                      </a:r>
                      <a:endParaRPr lang="en-US" altLang="en-US" sz="1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642" marR="89642" marT="44821" marB="44821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IP67/IK10</a:t>
                      </a: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89642" marR="89642" marT="44821" marB="44821" anchor="ctr"/>
                </a:tc>
                <a:extLst>
                  <a:ext uri="{0D108BD9-81ED-4DB2-BD59-A6C34878D82A}">
                    <a16:rowId xmlns:a16="http://schemas.microsoft.com/office/drawing/2014/main" val="2524382055"/>
                  </a:ext>
                </a:extLst>
              </a:tr>
              <a:tr h="317631"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/>
                        <a:t>Detection distance</a:t>
                      </a:r>
                      <a:endParaRPr lang="zh-CN" altLang="en-US" sz="1200" b="1" kern="1200" dirty="0">
                        <a:solidFill>
                          <a:schemeClr val="bg1"/>
                        </a:solidFill>
                        <a:latin typeface="+mn-lt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89642" marR="89642" marT="44821" marB="44821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300m</a:t>
                      </a:r>
                      <a:r>
                        <a:rPr lang="zh-CN" altLang="en-US" sz="1200" dirty="0"/>
                        <a:t>（</a:t>
                      </a:r>
                      <a:r>
                        <a:rPr lang="en-US" altLang="zh-CN" sz="1200" dirty="0"/>
                        <a:t>PFR4K-D450 450m</a:t>
                      </a:r>
                      <a:r>
                        <a:rPr lang="zh-CN" altLang="en-US" sz="1200" dirty="0"/>
                        <a:t>）</a:t>
                      </a: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89642" marR="89642" marT="44821" marB="44821" anchor="ctr"/>
                </a:tc>
                <a:extLst>
                  <a:ext uri="{0D108BD9-81ED-4DB2-BD59-A6C34878D82A}">
                    <a16:rowId xmlns:a16="http://schemas.microsoft.com/office/drawing/2014/main" val="559140905"/>
                  </a:ext>
                </a:extLst>
              </a:tr>
              <a:tr h="317631"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200" kern="1200" dirty="0"/>
                        <a:t>Accuracy</a:t>
                      </a:r>
                      <a:endParaRPr lang="en-GB" altLang="zh-CN" sz="1200" b="1" kern="1200" dirty="0">
                        <a:solidFill>
                          <a:schemeClr val="bg1"/>
                        </a:solidFill>
                        <a:latin typeface="+mn-lt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89642" marR="89642" marT="44821" marB="44821" anchor="ctr"/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/>
                        <a:t>±1.5m</a:t>
                      </a: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89642" marR="89642" marT="44821" marB="44821" anchor="ctr"/>
                </a:tc>
                <a:extLst>
                  <a:ext uri="{0D108BD9-81ED-4DB2-BD59-A6C34878D82A}">
                    <a16:rowId xmlns:a16="http://schemas.microsoft.com/office/drawing/2014/main" val="2837572675"/>
                  </a:ext>
                </a:extLst>
              </a:tr>
              <a:tr h="317631"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/>
                        <a:t>Max targets</a:t>
                      </a:r>
                      <a:endParaRPr lang="en-US" altLang="zh-CN" sz="1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642" marR="89642" marT="44821" marB="44821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dk1"/>
                          </a:solidFill>
                        </a:rPr>
                        <a:t>32</a:t>
                      </a: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89642" marR="89642" marT="44821" marB="44821" anchor="ctr"/>
                </a:tc>
                <a:extLst>
                  <a:ext uri="{0D108BD9-81ED-4DB2-BD59-A6C34878D82A}">
                    <a16:rowId xmlns:a16="http://schemas.microsoft.com/office/drawing/2014/main" val="1812969473"/>
                  </a:ext>
                </a:extLst>
              </a:tr>
              <a:tr h="317631"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/>
                        <a:t>Detection</a:t>
                      </a:r>
                      <a:r>
                        <a:rPr lang="en-US" altLang="zh-CN" sz="1200" kern="1200" baseline="0" dirty="0"/>
                        <a:t> </a:t>
                      </a:r>
                      <a:r>
                        <a:rPr lang="en-US" altLang="zh-CN" sz="1200" kern="1200" dirty="0"/>
                        <a:t>speed</a:t>
                      </a:r>
                      <a:endParaRPr lang="en-US" altLang="zh-CN" sz="1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642" marR="89642" marT="44821" marB="44821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Max.80km/h</a:t>
                      </a:r>
                      <a:r>
                        <a:rPr lang="en-US" altLang="zh-CN" sz="1200" baseline="0" dirty="0"/>
                        <a:t>          </a:t>
                      </a:r>
                      <a:r>
                        <a:rPr lang="en-US" altLang="zh-CN" sz="1200" dirty="0"/>
                        <a:t>Min.0.5m/s</a:t>
                      </a: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89642" marR="89642" marT="44821" marB="44821" anchor="ctr"/>
                </a:tc>
                <a:extLst>
                  <a:ext uri="{0D108BD9-81ED-4DB2-BD59-A6C34878D82A}">
                    <a16:rowId xmlns:a16="http://schemas.microsoft.com/office/drawing/2014/main" val="2685576933"/>
                  </a:ext>
                </a:extLst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7596680" y="2620290"/>
            <a:ext cx="2654035" cy="615516"/>
          </a:xfrm>
          <a:prstGeom prst="rect">
            <a:avLst/>
          </a:prstGeom>
          <a:noFill/>
        </p:spPr>
        <p:txBody>
          <a:bodyPr wrap="square" lIns="179285" tIns="143428" rIns="179285" bIns="143428" rtlCol="0">
            <a:spAutoFit/>
          </a:bodyPr>
          <a:lstStyle/>
          <a:p>
            <a:pPr defTabSz="914367">
              <a:lnSpc>
                <a:spcPct val="90000"/>
              </a:lnSpc>
              <a:spcAft>
                <a:spcPts val="588"/>
              </a:spcAft>
            </a:pPr>
            <a:r>
              <a:rPr lang="en-US" altLang="zh-CN" sz="2353" dirty="0">
                <a:solidFill>
                  <a:schemeClr val="bg1"/>
                </a:solidFill>
                <a:latin typeface="Segoe UI"/>
              </a:rPr>
              <a:t>PFR4K-D300/450</a:t>
            </a:r>
            <a:endParaRPr lang="zh-CN" altLang="en-US" sz="2353" dirty="0" err="1">
              <a:solidFill>
                <a:schemeClr val="bg1"/>
              </a:solidFill>
              <a:latin typeface="Segoe UI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6" t="7093" r="28636" b="8073"/>
          <a:stretch/>
        </p:blipFill>
        <p:spPr>
          <a:xfrm>
            <a:off x="8177209" y="1533884"/>
            <a:ext cx="1492975" cy="1161832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879912" y="4613305"/>
            <a:ext cx="3994128" cy="615516"/>
          </a:xfrm>
          <a:prstGeom prst="rect">
            <a:avLst/>
          </a:prstGeom>
          <a:noFill/>
        </p:spPr>
        <p:txBody>
          <a:bodyPr wrap="square" lIns="179285" tIns="143428" rIns="179285" bIns="143428" rtlCol="0">
            <a:spAutoFit/>
          </a:bodyPr>
          <a:lstStyle/>
          <a:p>
            <a:pPr defTabSz="914367">
              <a:lnSpc>
                <a:spcPct val="90000"/>
              </a:lnSpc>
              <a:spcAft>
                <a:spcPts val="588"/>
              </a:spcAft>
            </a:pPr>
            <a:r>
              <a:rPr lang="el-GR" altLang="zh-CN" sz="2353" b="1" dirty="0">
                <a:solidFill>
                  <a:schemeClr val="bg1"/>
                </a:solidFill>
                <a:latin typeface="Segoe UI"/>
              </a:rPr>
              <a:t>Για κοντινές αποστάσεις</a:t>
            </a:r>
            <a:endParaRPr lang="zh-CN" altLang="en-US" sz="2353" b="1" dirty="0" err="1">
              <a:solidFill>
                <a:schemeClr val="bg1"/>
              </a:solidFill>
              <a:latin typeface="Segoe UI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879599" y="5703789"/>
            <a:ext cx="4192322" cy="615516"/>
          </a:xfrm>
          <a:prstGeom prst="rect">
            <a:avLst/>
          </a:prstGeom>
          <a:noFill/>
        </p:spPr>
        <p:txBody>
          <a:bodyPr wrap="square" lIns="179285" tIns="143428" rIns="179285" bIns="143428" rtlCol="0">
            <a:spAutoFit/>
          </a:bodyPr>
          <a:lstStyle/>
          <a:p>
            <a:pPr defTabSz="914367">
              <a:lnSpc>
                <a:spcPct val="90000"/>
              </a:lnSpc>
              <a:spcAft>
                <a:spcPts val="588"/>
              </a:spcAft>
            </a:pPr>
            <a:r>
              <a:rPr lang="el-GR" altLang="zh-CN" sz="2353" b="1" dirty="0">
                <a:solidFill>
                  <a:schemeClr val="bg1"/>
                </a:solidFill>
                <a:latin typeface="Segoe UI"/>
              </a:rPr>
              <a:t>Για μακρινές αποστάσεις</a:t>
            </a:r>
            <a:endParaRPr lang="zh-CN" altLang="en-US" sz="2353" b="1" dirty="0" err="1">
              <a:solidFill>
                <a:schemeClr val="bg1"/>
              </a:solidFill>
              <a:latin typeface="Segoe UI"/>
            </a:endParaRPr>
          </a:p>
        </p:txBody>
      </p:sp>
      <p:sp>
        <p:nvSpPr>
          <p:cNvPr id="16" name="直角三角形 15"/>
          <p:cNvSpPr/>
          <p:nvPr/>
        </p:nvSpPr>
        <p:spPr>
          <a:xfrm>
            <a:off x="0" y="4895557"/>
            <a:ext cx="12192000" cy="1962443"/>
          </a:xfrm>
          <a:prstGeom prst="rtTriangle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-41701" y="5780610"/>
            <a:ext cx="6189413" cy="899055"/>
          </a:xfrm>
          <a:prstGeom prst="rect">
            <a:avLst/>
          </a:prstGeom>
          <a:noFill/>
        </p:spPr>
        <p:txBody>
          <a:bodyPr wrap="square" lIns="179285" tIns="143428" rIns="179285" bIns="143428" rtlCol="0">
            <a:spAutoFit/>
          </a:bodyPr>
          <a:lstStyle/>
          <a:p>
            <a:pPr defTabSz="914367">
              <a:lnSpc>
                <a:spcPct val="90000"/>
              </a:lnSpc>
              <a:spcAft>
                <a:spcPts val="588"/>
              </a:spcAft>
            </a:pPr>
            <a:r>
              <a:rPr lang="el-GR" altLang="zh-CN" sz="4400" b="1" dirty="0">
                <a:latin typeface="Segoe UI"/>
              </a:rPr>
              <a:t>Επιλογή </a:t>
            </a:r>
            <a:r>
              <a:rPr lang="en-US" altLang="zh-CN" sz="4400" b="1" dirty="0">
                <a:latin typeface="Segoe UI"/>
              </a:rPr>
              <a:t>Radar</a:t>
            </a:r>
            <a:endParaRPr lang="zh-CN" altLang="en-US" sz="4400" b="1" dirty="0" err="1">
              <a:latin typeface="Segoe U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4E679DB-63A6-4210-9189-B273089EA9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4" y="289061"/>
            <a:ext cx="2538361" cy="50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40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-21503" y="3934816"/>
            <a:ext cx="12213503" cy="2923184"/>
          </a:xfrm>
          <a:prstGeom prst="rect">
            <a:avLst/>
          </a:prstGeom>
          <a:solidFill>
            <a:srgbClr val="6B83AF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03" y="-5813"/>
            <a:ext cx="12213503" cy="394062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23627" y="4318488"/>
            <a:ext cx="5307168" cy="2094965"/>
            <a:chOff x="1749287" y="2534477"/>
            <a:chExt cx="7303773" cy="3180522"/>
          </a:xfrm>
        </p:grpSpPr>
        <p:sp>
          <p:nvSpPr>
            <p:cNvPr id="4" name="矩形 3"/>
            <p:cNvSpPr/>
            <p:nvPr/>
          </p:nvSpPr>
          <p:spPr>
            <a:xfrm>
              <a:off x="1749287" y="2534477"/>
              <a:ext cx="7303773" cy="3180522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5561964" y="4961582"/>
              <a:ext cx="3468757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1" t="9510" r="31575" b="23880"/>
          <a:stretch/>
        </p:blipFill>
        <p:spPr>
          <a:xfrm>
            <a:off x="3687625" y="82377"/>
            <a:ext cx="898418" cy="11286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6" t="9087" r="28550" b="11260"/>
          <a:stretch/>
        </p:blipFill>
        <p:spPr>
          <a:xfrm>
            <a:off x="6991158" y="215798"/>
            <a:ext cx="1342924" cy="995264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223066" y="2110757"/>
            <a:ext cx="11522400" cy="1511594"/>
            <a:chOff x="223066" y="2110757"/>
            <a:chExt cx="11522400" cy="151159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3066" y="2200733"/>
              <a:ext cx="1127717" cy="1127717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34082" y="2110757"/>
              <a:ext cx="1493190" cy="149319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4874" y="2248216"/>
              <a:ext cx="1302928" cy="1302928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59497" y="2194521"/>
              <a:ext cx="1427830" cy="142783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7184" y="2184724"/>
              <a:ext cx="1345256" cy="1345256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3416" y="2154027"/>
              <a:ext cx="1342924" cy="1342924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9801" y="2120843"/>
              <a:ext cx="1409293" cy="14092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04901" y="2208539"/>
              <a:ext cx="1357889" cy="1357889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64930" y="2143955"/>
              <a:ext cx="1478396" cy="1478396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04" t="12070" r="25096" b="11211"/>
            <a:stretch/>
          </p:blipFill>
          <p:spPr>
            <a:xfrm>
              <a:off x="11000176" y="2350236"/>
              <a:ext cx="745290" cy="1191190"/>
            </a:xfrm>
            <a:prstGeom prst="rect">
              <a:avLst/>
            </a:prstGeom>
          </p:spPr>
        </p:pic>
      </p:grpSp>
      <p:sp>
        <p:nvSpPr>
          <p:cNvPr id="29" name="文本框 28"/>
          <p:cNvSpPr txBox="1"/>
          <p:nvPr/>
        </p:nvSpPr>
        <p:spPr>
          <a:xfrm>
            <a:off x="3172428" y="1197701"/>
            <a:ext cx="1987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DH-PFRRK-E50/120</a:t>
            </a:r>
            <a:endParaRPr lang="zh-CN" altLang="en-US" sz="1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589828" y="1195264"/>
            <a:ext cx="2181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DH-PFR4K-D300/450</a:t>
            </a:r>
            <a:endParaRPr lang="zh-CN" altLang="en-US" sz="1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9" name="直接连接符 38"/>
          <p:cNvCxnSpPr/>
          <p:nvPr/>
        </p:nvCxnSpPr>
        <p:spPr>
          <a:xfrm>
            <a:off x="731518" y="1767766"/>
            <a:ext cx="0" cy="48045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>
            <a:off x="1845943" y="1767766"/>
            <a:ext cx="0" cy="48045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>
            <a:off x="2979418" y="1767766"/>
            <a:ext cx="0" cy="48045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>
            <a:off x="4150993" y="1503041"/>
            <a:ext cx="0" cy="745175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>
            <a:off x="5341618" y="1767766"/>
            <a:ext cx="0" cy="48045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6522718" y="1767766"/>
            <a:ext cx="0" cy="48045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>
            <a:off x="7694293" y="1503041"/>
            <a:ext cx="0" cy="745175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>
            <a:off x="9027793" y="1767766"/>
            <a:ext cx="0" cy="48045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>
            <a:off x="11361418" y="1767766"/>
            <a:ext cx="0" cy="48045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>
            <a:off x="10179879" y="1767766"/>
            <a:ext cx="0" cy="48045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717452" y="1767766"/>
            <a:ext cx="10643966" cy="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7158721" y="4240840"/>
            <a:ext cx="25692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SD49225/49412/49212T-HN-S2</a:t>
            </a:r>
          </a:p>
          <a:p>
            <a:r>
              <a:rPr lang="en-US" altLang="zh-CN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SD49425XB-HNR</a:t>
            </a:r>
          </a:p>
          <a:p>
            <a:r>
              <a:rPr lang="en-US" altLang="zh-CN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SD49225XA-HNR</a:t>
            </a:r>
          </a:p>
          <a:p>
            <a:r>
              <a:rPr lang="en-US" altLang="zh-CN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SD59430/59230/59225U-HNI</a:t>
            </a:r>
          </a:p>
          <a:p>
            <a:r>
              <a:rPr lang="en-US" altLang="zh-CN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SD59232/432/425XA-HNR</a:t>
            </a:r>
          </a:p>
          <a:p>
            <a:r>
              <a:rPr lang="en-US" altLang="zh-CN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SD5A425/445XA-HNR</a:t>
            </a:r>
          </a:p>
          <a:p>
            <a:r>
              <a:rPr lang="en-US" altLang="zh-CN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SD6CE245/230/225U-HNI</a:t>
            </a:r>
          </a:p>
          <a:p>
            <a:r>
              <a:rPr lang="en-US" altLang="zh-CN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SD6CE445XA-HNR</a:t>
            </a:r>
          </a:p>
          <a:p>
            <a:r>
              <a:rPr lang="en-US" altLang="zh-CN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SD60430/230/225U-HNI</a:t>
            </a:r>
          </a:p>
          <a:p>
            <a:r>
              <a:rPr lang="en-US" altLang="zh-CN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SD65F233XA-HNR</a:t>
            </a:r>
          </a:p>
          <a:p>
            <a:r>
              <a:rPr lang="en-US" altLang="zh-CN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SD6AL245U-HNI(IR)</a:t>
            </a:r>
          </a:p>
          <a:p>
            <a:r>
              <a:rPr lang="en-US" altLang="zh-CN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SD6AL233/445XA-HNR(IR)</a:t>
            </a:r>
          </a:p>
        </p:txBody>
      </p:sp>
      <p:sp>
        <p:nvSpPr>
          <p:cNvPr id="62" name="文本框 61"/>
          <p:cNvSpPr txBox="1"/>
          <p:nvPr/>
        </p:nvSpPr>
        <p:spPr>
          <a:xfrm>
            <a:off x="9639661" y="4247593"/>
            <a:ext cx="24953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SD6AL233XA-HNR(IR)</a:t>
            </a:r>
          </a:p>
          <a:p>
            <a:r>
              <a:rPr lang="en-US" altLang="zh-CN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SD6AE233XA-HNI</a:t>
            </a:r>
          </a:p>
          <a:p>
            <a:r>
              <a:rPr lang="en-US" altLang="zh-CN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SD6AE240V-HNI</a:t>
            </a:r>
          </a:p>
          <a:p>
            <a:r>
              <a:rPr lang="en-US" altLang="zh-CN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SD8A840/440/240/820WA-HNF</a:t>
            </a:r>
          </a:p>
          <a:p>
            <a:r>
              <a:rPr lang="en-US" altLang="zh-CN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SD8A840/440/240VI-HNI</a:t>
            </a:r>
          </a:p>
          <a:p>
            <a:r>
              <a:rPr lang="en-US" altLang="zh-CN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SD10A248V-HN</a:t>
            </a:r>
          </a:p>
          <a:p>
            <a:r>
              <a:rPr lang="en-US" altLang="zh-CN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SD10A248WA-HNF</a:t>
            </a:r>
          </a:p>
          <a:p>
            <a:r>
              <a:rPr lang="pt-BR" altLang="zh-CN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PTZ83840-HNF-WA</a:t>
            </a:r>
          </a:p>
          <a:p>
            <a:r>
              <a:rPr lang="pt-BR" altLang="zh-CN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PTZ19245U-IRB-N(-B)</a:t>
            </a:r>
          </a:p>
          <a:p>
            <a:r>
              <a:rPr lang="pt-BR" altLang="zh-CN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PTZ19240V-IRB-N(-B) </a:t>
            </a:r>
          </a:p>
          <a:p>
            <a:r>
              <a:rPr lang="pt-BR" altLang="zh-CN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PTZ1A225U-IRA-N</a:t>
            </a:r>
            <a:endParaRPr lang="en-US" altLang="zh-CN" sz="1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3677494" y="5424682"/>
            <a:ext cx="2348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Impact" panose="020B0806030902050204" pitchFamily="34" charset="0"/>
              </a:rPr>
              <a:t>Compatibility</a:t>
            </a:r>
            <a:endParaRPr lang="zh-CN" altLang="en-US" sz="2800" dirty="0">
              <a:latin typeface="Impact" panose="020B0806030902050204" pitchFamily="34" charset="0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960229" y="4631177"/>
            <a:ext cx="29535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sz="1600" dirty="0">
                <a:latin typeface="Segoe UI" panose="020B0502040204020203" pitchFamily="34" charset="0"/>
                <a:cs typeface="Segoe UI" panose="020B0502040204020203" pitchFamily="34" charset="0"/>
              </a:rPr>
              <a:t>Τα </a:t>
            </a:r>
            <a:r>
              <a:rPr lang="en-US" altLang="zh-CN" sz="1600" dirty="0">
                <a:latin typeface="Segoe UI" panose="020B0502040204020203" pitchFamily="34" charset="0"/>
                <a:cs typeface="Segoe UI" panose="020B0502040204020203" pitchFamily="34" charset="0"/>
              </a:rPr>
              <a:t>Radar </a:t>
            </a:r>
            <a:r>
              <a:rPr lang="el-GR" altLang="zh-CN" sz="1600" dirty="0">
                <a:latin typeface="Segoe UI" panose="020B0502040204020203" pitchFamily="34" charset="0"/>
                <a:cs typeface="Segoe UI" panose="020B0502040204020203" pitchFamily="34" charset="0"/>
              </a:rPr>
              <a:t>της </a:t>
            </a:r>
            <a:r>
              <a:rPr lang="en-US" altLang="zh-CN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Dahua</a:t>
            </a:r>
            <a:r>
              <a:rPr lang="en-US" altLang="zh-CN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l-GR" altLang="zh-CN" sz="1600" dirty="0">
                <a:latin typeface="Segoe UI" panose="020B0502040204020203" pitchFamily="34" charset="0"/>
                <a:cs typeface="Segoe UI" panose="020B0502040204020203" pitchFamily="34" charset="0"/>
              </a:rPr>
              <a:t>είναι συμβατά με σχεδόν όλες τις </a:t>
            </a:r>
            <a:r>
              <a:rPr lang="en-US" altLang="zh-CN" sz="1600" dirty="0">
                <a:latin typeface="Segoe UI" panose="020B0502040204020203" pitchFamily="34" charset="0"/>
                <a:cs typeface="Segoe UI" panose="020B0502040204020203" pitchFamily="34" charset="0"/>
              </a:rPr>
              <a:t>PTZ </a:t>
            </a:r>
            <a:r>
              <a:rPr lang="el-GR" altLang="zh-CN" sz="1600" dirty="0">
                <a:latin typeface="Segoe UI" panose="020B0502040204020203" pitchFamily="34" charset="0"/>
                <a:cs typeface="Segoe UI" panose="020B0502040204020203" pitchFamily="34" charset="0"/>
              </a:rPr>
              <a:t>κάμερες της και με την σουίτα κεντρικής διαχείρισης </a:t>
            </a:r>
            <a:r>
              <a:rPr lang="en-US" altLang="zh-CN" sz="1600" dirty="0">
                <a:latin typeface="Segoe UI" panose="020B0502040204020203" pitchFamily="34" charset="0"/>
                <a:cs typeface="Segoe UI" panose="020B0502040204020203" pitchFamily="34" charset="0"/>
              </a:rPr>
              <a:t>DSS PRO</a:t>
            </a:r>
            <a:endParaRPr lang="zh-CN" altLang="en-US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9" name="图片 6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481" y="4592799"/>
            <a:ext cx="801169" cy="80116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9981FD8-1D57-459A-B61C-A823E156693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09" y="298734"/>
            <a:ext cx="2538361" cy="50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2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直角三角形 4">
            <a:extLst>
              <a:ext uri="{FF2B5EF4-FFF2-40B4-BE49-F238E27FC236}">
                <a16:creationId xmlns:a16="http://schemas.microsoft.com/office/drawing/2014/main" id="{23A32ECF-1B0E-421F-BE44-239AD308EA17}"/>
              </a:ext>
            </a:extLst>
          </p:cNvPr>
          <p:cNvSpPr/>
          <p:nvPr/>
        </p:nvSpPr>
        <p:spPr>
          <a:xfrm flipH="1">
            <a:off x="-1" y="0"/>
            <a:ext cx="12191999" cy="6858000"/>
          </a:xfrm>
          <a:prstGeom prst="rtTriangle">
            <a:avLst/>
          </a:prstGeom>
          <a:solidFill>
            <a:srgbClr val="2A2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</p:txBody>
      </p:sp>
      <p:sp>
        <p:nvSpPr>
          <p:cNvPr id="14" name="Rounded Rectangle 1569">
            <a:extLst>
              <a:ext uri="{FF2B5EF4-FFF2-40B4-BE49-F238E27FC236}">
                <a16:creationId xmlns:a16="http://schemas.microsoft.com/office/drawing/2014/main" id="{73F7F1FE-6F6E-40C0-B5B9-5AF6B10A1C34}"/>
              </a:ext>
            </a:extLst>
          </p:cNvPr>
          <p:cNvSpPr/>
          <p:nvPr/>
        </p:nvSpPr>
        <p:spPr>
          <a:xfrm>
            <a:off x="5118367" y="5563707"/>
            <a:ext cx="2029692" cy="42135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>
            <a:outerShdw blurRad="1143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</a:rPr>
              <a:t>DAHUA</a:t>
            </a:r>
          </a:p>
        </p:txBody>
      </p:sp>
      <p:sp>
        <p:nvSpPr>
          <p:cNvPr id="9" name="同心圆 8"/>
          <p:cNvSpPr/>
          <p:nvPr/>
        </p:nvSpPr>
        <p:spPr>
          <a:xfrm>
            <a:off x="3291914" y="914399"/>
            <a:ext cx="5660572" cy="5660572"/>
          </a:xfrm>
          <a:prstGeom prst="donut">
            <a:avLst>
              <a:gd name="adj" fmla="val 3700"/>
            </a:avLst>
          </a:prstGeom>
          <a:solidFill>
            <a:schemeClr val="accent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0" name="同心圆 19"/>
          <p:cNvSpPr/>
          <p:nvPr/>
        </p:nvSpPr>
        <p:spPr>
          <a:xfrm>
            <a:off x="3497941" y="1120425"/>
            <a:ext cx="5270544" cy="5270544"/>
          </a:xfrm>
          <a:prstGeom prst="donut">
            <a:avLst>
              <a:gd name="adj" fmla="val 3212"/>
            </a:avLst>
          </a:prstGeom>
          <a:solidFill>
            <a:srgbClr val="9C59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弧形 10"/>
          <p:cNvSpPr/>
          <p:nvPr/>
        </p:nvSpPr>
        <p:spPr>
          <a:xfrm rot="4330277">
            <a:off x="3040415" y="648367"/>
            <a:ext cx="6301712" cy="6301712"/>
          </a:xfrm>
          <a:prstGeom prst="arc">
            <a:avLst>
              <a:gd name="adj1" fmla="val 13877437"/>
              <a:gd name="adj2" fmla="val 903354"/>
            </a:avLst>
          </a:prstGeom>
          <a:ln w="149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弧形 20"/>
          <p:cNvSpPr/>
          <p:nvPr/>
        </p:nvSpPr>
        <p:spPr>
          <a:xfrm rot="17412075">
            <a:off x="2906566" y="518038"/>
            <a:ext cx="6453294" cy="6453294"/>
          </a:xfrm>
          <a:prstGeom prst="arc">
            <a:avLst>
              <a:gd name="adj1" fmla="val 13877437"/>
              <a:gd name="adj2" fmla="val 1694363"/>
            </a:avLst>
          </a:prstGeom>
          <a:ln w="241300"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弧形 21"/>
          <p:cNvSpPr/>
          <p:nvPr/>
        </p:nvSpPr>
        <p:spPr>
          <a:xfrm rot="17635331">
            <a:off x="2923930" y="59611"/>
            <a:ext cx="6748993" cy="6748993"/>
          </a:xfrm>
          <a:prstGeom prst="arc">
            <a:avLst>
              <a:gd name="adj1" fmla="val 20672924"/>
              <a:gd name="adj2" fmla="val 1477099"/>
            </a:avLst>
          </a:prstGeom>
          <a:ln w="241300">
            <a:solidFill>
              <a:srgbClr val="9C59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直角三角形 12"/>
          <p:cNvSpPr/>
          <p:nvPr/>
        </p:nvSpPr>
        <p:spPr>
          <a:xfrm rot="16200000">
            <a:off x="516333" y="129345"/>
            <a:ext cx="812800" cy="116936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直角三角形 24"/>
          <p:cNvSpPr/>
          <p:nvPr/>
        </p:nvSpPr>
        <p:spPr>
          <a:xfrm rot="5400000">
            <a:off x="482663" y="48103"/>
            <a:ext cx="812800" cy="1169360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4028995" y="1992516"/>
            <a:ext cx="369208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6600" b="1" dirty="0">
                <a:solidFill>
                  <a:srgbClr val="2A2A2A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Τί είναι</a:t>
            </a:r>
            <a:endParaRPr lang="en-US" altLang="zh-CN" sz="8000" b="1" dirty="0">
              <a:solidFill>
                <a:srgbClr val="2A2A2A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374041" y="4188046"/>
            <a:ext cx="47661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4000" b="1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η περιμετρική προστασία</a:t>
            </a:r>
            <a:endParaRPr lang="en-US" altLang="zh-CN" sz="4000" b="1" dirty="0">
              <a:solidFill>
                <a:schemeClr val="bg1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924" y="5101467"/>
            <a:ext cx="1345838" cy="134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85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26" grpId="0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直角三角形 13"/>
          <p:cNvSpPr/>
          <p:nvPr/>
        </p:nvSpPr>
        <p:spPr>
          <a:xfrm>
            <a:off x="0" y="0"/>
            <a:ext cx="12192000" cy="6858000"/>
          </a:xfrm>
          <a:prstGeom prst="rtTriangle">
            <a:avLst/>
          </a:prstGeom>
          <a:solidFill>
            <a:srgbClr val="F898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biLevel thresh="50000"/>
            <a:lum bright="20000" contrast="20000"/>
          </a:blip>
          <a:stretch>
            <a:fillRect/>
          </a:stretch>
        </p:blipFill>
        <p:spPr>
          <a:xfrm>
            <a:off x="2501664" y="1962663"/>
            <a:ext cx="6598794" cy="290784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254956" y="28154"/>
            <a:ext cx="1441526" cy="456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altLang="zh-CN" b="1" dirty="0"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rPr>
              <a:t>Αποθήκες</a:t>
            </a:r>
            <a:endParaRPr lang="en-US" altLang="zh-CN" b="1" dirty="0">
              <a:latin typeface="Segoe UI" panose="020B0502040204020203" pitchFamily="34" charset="0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  <p:pic>
        <p:nvPicPr>
          <p:cNvPr id="3" name="图片 2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787719" y="441907"/>
            <a:ext cx="2376000" cy="15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692828" y="1007669"/>
            <a:ext cx="2376000" cy="15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9984694" y="2534565"/>
            <a:ext cx="1742849" cy="456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rPr>
              <a:t>VIP </a:t>
            </a:r>
            <a:r>
              <a:rPr lang="el-GR" altLang="zh-CN" b="1" dirty="0"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rPr>
              <a:t>σπίτια</a:t>
            </a:r>
            <a:endParaRPr lang="en-US" altLang="zh-CN" b="1" dirty="0">
              <a:latin typeface="Segoe UI" panose="020B0502040204020203" pitchFamily="34" charset="0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160064" y="586284"/>
            <a:ext cx="2661815" cy="456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altLang="zh-CN" b="1" dirty="0"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rPr>
              <a:t>Συνοριακές γραμμές</a:t>
            </a:r>
            <a:endParaRPr lang="en-US" altLang="zh-CN" b="1" dirty="0">
              <a:latin typeface="Segoe UI" panose="020B0502040204020203" pitchFamily="34" charset="0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  <p:pic>
        <p:nvPicPr>
          <p:cNvPr id="15" name="图片 14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200200" y="2343660"/>
            <a:ext cx="2376000" cy="15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图片 15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833878" y="4240961"/>
            <a:ext cx="2376000" cy="15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矩形 16"/>
          <p:cNvSpPr/>
          <p:nvPr/>
        </p:nvSpPr>
        <p:spPr>
          <a:xfrm>
            <a:off x="798767" y="3783163"/>
            <a:ext cx="2610258" cy="456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altLang="zh-CN" b="1" dirty="0"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rPr>
              <a:t>Μονάδες παραγωγής</a:t>
            </a:r>
            <a:endParaRPr lang="en-US" altLang="zh-CN" b="1" dirty="0">
              <a:latin typeface="Segoe UI" panose="020B0502040204020203" pitchFamily="34" charset="0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528200" y="5696889"/>
            <a:ext cx="1675467" cy="456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altLang="zh-CN" b="1" dirty="0"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rPr>
              <a:t>Εργοστάσια</a:t>
            </a:r>
            <a:endParaRPr lang="en-US" altLang="zh-CN" b="1" dirty="0">
              <a:latin typeface="Segoe UI" panose="020B0502040204020203" pitchFamily="34" charset="0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  <p:pic>
        <p:nvPicPr>
          <p:cNvPr id="19" name="图片 18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4781509" y="4843263"/>
            <a:ext cx="2376000" cy="15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矩形 19"/>
          <p:cNvSpPr/>
          <p:nvPr/>
        </p:nvSpPr>
        <p:spPr>
          <a:xfrm>
            <a:off x="5482041" y="6325339"/>
            <a:ext cx="1675467" cy="456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altLang="zh-CN" b="1" dirty="0"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rPr>
              <a:t>Αεροδρόμια</a:t>
            </a:r>
            <a:endParaRPr lang="en-US" altLang="zh-CN" b="1" dirty="0">
              <a:latin typeface="Segoe UI" panose="020B0502040204020203" pitchFamily="34" charset="0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00200" y="6151609"/>
            <a:ext cx="4664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sz="4000" dirty="0">
                <a:latin typeface="Impact" panose="020B0806030902050204" pitchFamily="34" charset="0"/>
              </a:rPr>
              <a:t>Περιοχές </a:t>
            </a:r>
            <a:r>
              <a:rPr lang="en-US" altLang="zh-CN" sz="4000" dirty="0">
                <a:latin typeface="Impact" panose="020B0806030902050204" pitchFamily="34" charset="0"/>
              </a:rPr>
              <a:t>High-risk</a:t>
            </a:r>
            <a:endParaRPr lang="zh-CN" altLang="en-US" sz="4000" dirty="0">
              <a:latin typeface="Impact" panose="020B080603090205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01591" y="2985835"/>
            <a:ext cx="2376000" cy="1478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EDCFC4-C5D2-4420-A2AE-8136AB977D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09" y="298734"/>
            <a:ext cx="2538361" cy="50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62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7" grpId="0"/>
      <p:bldP spid="18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867"/>
            <a:ext cx="12192000" cy="689186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9657" y="-33867"/>
            <a:ext cx="12192001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等腰三角形 8"/>
          <p:cNvSpPr/>
          <p:nvPr/>
        </p:nvSpPr>
        <p:spPr>
          <a:xfrm rot="10800000">
            <a:off x="3527424" y="4207781"/>
            <a:ext cx="781050" cy="704850"/>
          </a:xfrm>
          <a:prstGeom prst="triangl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3103390" y="2536335"/>
            <a:ext cx="658039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Ευχαριστούμε</a:t>
            </a:r>
            <a:r>
              <a:rPr lang="en-US" altLang="zh-CN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!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444245" y="4360151"/>
            <a:ext cx="4094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rPr>
              <a:t>Radar perimeter protection solution</a:t>
            </a:r>
            <a:endParaRPr lang="zh-CN" altLang="en-US" b="1" dirty="0">
              <a:solidFill>
                <a:schemeClr val="bg1"/>
              </a:solidFill>
              <a:latin typeface="Segoe UI" panose="020B0502040204020203" pitchFamily="34" charset="0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760" y="216264"/>
            <a:ext cx="1397790" cy="5036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783F92-4F2F-432E-BEB0-BB9A12CF65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09" y="298734"/>
            <a:ext cx="2538361" cy="50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34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5" dur="1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6" dur="1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/>
          <p:bldP spid="12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754" y="1367587"/>
            <a:ext cx="12190495" cy="433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 sz="1707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54" y="4924555"/>
            <a:ext cx="12190495" cy="433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 sz="1707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9" name="TextBox 32"/>
          <p:cNvSpPr txBox="1"/>
          <p:nvPr/>
        </p:nvSpPr>
        <p:spPr>
          <a:xfrm>
            <a:off x="4036161" y="553125"/>
            <a:ext cx="7919131" cy="762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943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l-GR" sz="3792" dirty="0">
                <a:solidFill>
                  <a:prstClr val="white">
                    <a:lumMod val="65000"/>
                  </a:prstClr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Χώροι εφαρμογών</a:t>
            </a:r>
            <a:endParaRPr lang="en-US" sz="3792" dirty="0">
              <a:solidFill>
                <a:prstClr val="white">
                  <a:lumMod val="65000"/>
                </a:prstClr>
              </a:solidFill>
              <a:latin typeface="Impact" panose="020B080603090205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TextBox 32"/>
          <p:cNvSpPr txBox="1"/>
          <p:nvPr/>
        </p:nvSpPr>
        <p:spPr>
          <a:xfrm>
            <a:off x="427434" y="5350947"/>
            <a:ext cx="11763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sz="2400" dirty="0">
                <a:latin typeface="Segoe UI" panose="020B0502040204020203" pitchFamily="34" charset="0"/>
                <a:cs typeface="Segoe UI" panose="020B0502040204020203" pitchFamily="34" charset="0"/>
              </a:rPr>
              <a:t>Τα συστήματα περιμετρικής προστασίας </a:t>
            </a:r>
            <a:r>
              <a:rPr lang="el-GR" altLang="zh-CN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δρούν</a:t>
            </a:r>
            <a:r>
              <a:rPr lang="el-GR" altLang="zh-CN" sz="2400" dirty="0">
                <a:latin typeface="Segoe UI" panose="020B0502040204020203" pitchFamily="34" charset="0"/>
                <a:cs typeface="Segoe UI" panose="020B0502040204020203" pitchFamily="34" charset="0"/>
              </a:rPr>
              <a:t> έτσι ώστε να εφαρμόζονται έγκαιρα μία σειρά από μέτρα ασφαλείας όπως συναγερμός και εκκένωση χώρων.  </a:t>
            </a:r>
            <a:endParaRPr lang="zh-CN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图片 4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" y="2029378"/>
            <a:ext cx="4006800" cy="2800800"/>
          </a:xfrm>
          <a:prstGeom prst="rect">
            <a:avLst/>
          </a:prstGeom>
        </p:spPr>
      </p:pic>
      <p:cxnSp>
        <p:nvCxnSpPr>
          <p:cNvPr id="13" name="直接连接符 12"/>
          <p:cNvCxnSpPr/>
          <p:nvPr/>
        </p:nvCxnSpPr>
        <p:spPr>
          <a:xfrm flipH="1">
            <a:off x="0" y="4194629"/>
            <a:ext cx="1494971" cy="6339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H="1" flipV="1">
            <a:off x="1494972" y="4194629"/>
            <a:ext cx="2512583" cy="6339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弧形 16"/>
          <p:cNvSpPr/>
          <p:nvPr/>
        </p:nvSpPr>
        <p:spPr>
          <a:xfrm rot="7917288">
            <a:off x="1063575" y="3570284"/>
            <a:ext cx="862794" cy="862794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弧形 17"/>
          <p:cNvSpPr/>
          <p:nvPr/>
        </p:nvSpPr>
        <p:spPr>
          <a:xfrm rot="7917288">
            <a:off x="443934" y="2563700"/>
            <a:ext cx="2224313" cy="2224313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同侧圆角矩形 18"/>
          <p:cNvSpPr/>
          <p:nvPr/>
        </p:nvSpPr>
        <p:spPr>
          <a:xfrm>
            <a:off x="-1" y="1474664"/>
            <a:ext cx="4007556" cy="554713"/>
          </a:xfrm>
          <a:prstGeom prst="round2Same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altLang="zh-CN" b="1" dirty="0">
                <a:latin typeface="Segoe UI Symbol" panose="020B0502040204020203" pitchFamily="34" charset="0"/>
                <a:ea typeface="Segoe UI Symbol" panose="020B0502040204020203" pitchFamily="34" charset="0"/>
              </a:rPr>
              <a:t>Εποπτεία χώρων </a:t>
            </a:r>
            <a:r>
              <a:rPr lang="en-US" altLang="zh-CN" b="1" dirty="0">
                <a:latin typeface="Segoe UI Symbol" panose="020B0502040204020203" pitchFamily="34" charset="0"/>
                <a:ea typeface="Segoe UI Symbol" panose="020B0502040204020203" pitchFamily="34" charset="0"/>
              </a:rPr>
              <a:t>Logistics</a:t>
            </a:r>
            <a:endParaRPr lang="zh-CN" altLang="en-US" b="1" dirty="0">
              <a:latin typeface="Segoe UI Symbol" panose="020B0502040204020203" pitchFamily="34" charset="0"/>
            </a:endParaRPr>
          </a:p>
        </p:txBody>
      </p:sp>
      <p:sp>
        <p:nvSpPr>
          <p:cNvPr id="21" name="同侧圆角矩形 20"/>
          <p:cNvSpPr/>
          <p:nvPr/>
        </p:nvSpPr>
        <p:spPr>
          <a:xfrm>
            <a:off x="4102717" y="1486134"/>
            <a:ext cx="4007556" cy="543244"/>
          </a:xfrm>
          <a:prstGeom prst="round2Same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altLang="zh-CN" b="1" dirty="0">
                <a:latin typeface="Segoe UI Symbol" panose="020B0502040204020203" pitchFamily="34" charset="0"/>
                <a:ea typeface="Segoe UI Symbol" panose="020B0502040204020203" pitchFamily="34" charset="0"/>
              </a:rPr>
              <a:t>Προστασία περιμέτρου</a:t>
            </a:r>
            <a:endParaRPr lang="zh-CN" altLang="en-US" b="1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pic>
        <p:nvPicPr>
          <p:cNvPr id="22" name="图片 21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6" b="22751"/>
          <a:stretch/>
        </p:blipFill>
        <p:spPr>
          <a:xfrm>
            <a:off x="4103473" y="2035840"/>
            <a:ext cx="4006800" cy="28008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9" t="4139" r="32195" b="15812"/>
          <a:stretch/>
        </p:blipFill>
        <p:spPr>
          <a:xfrm>
            <a:off x="4173194" y="2117293"/>
            <a:ext cx="689092" cy="575928"/>
          </a:xfrm>
          <a:prstGeom prst="rect">
            <a:avLst/>
          </a:prstGeom>
        </p:spPr>
      </p:pic>
      <p:cxnSp>
        <p:nvCxnSpPr>
          <p:cNvPr id="25" name="直接连接符 24"/>
          <p:cNvCxnSpPr/>
          <p:nvPr/>
        </p:nvCxnSpPr>
        <p:spPr>
          <a:xfrm>
            <a:off x="4517740" y="2575733"/>
            <a:ext cx="2420089" cy="965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4517740" y="2575733"/>
            <a:ext cx="475792" cy="22528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弧形 31"/>
          <p:cNvSpPr/>
          <p:nvPr/>
        </p:nvSpPr>
        <p:spPr>
          <a:xfrm rot="6408718">
            <a:off x="4206467" y="2283889"/>
            <a:ext cx="1285686" cy="955608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弧形 32"/>
          <p:cNvSpPr/>
          <p:nvPr/>
        </p:nvSpPr>
        <p:spPr>
          <a:xfrm rot="5400000">
            <a:off x="4007900" y="1923742"/>
            <a:ext cx="2301717" cy="2839612"/>
          </a:xfrm>
          <a:prstGeom prst="arc">
            <a:avLst>
              <a:gd name="adj1" fmla="val 16369195"/>
              <a:gd name="adj2" fmla="val 62728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弧形 34"/>
          <p:cNvSpPr/>
          <p:nvPr/>
        </p:nvSpPr>
        <p:spPr>
          <a:xfrm rot="6408718">
            <a:off x="4036974" y="2067043"/>
            <a:ext cx="2222783" cy="165212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等腰三角形 35"/>
          <p:cNvSpPr/>
          <p:nvPr/>
        </p:nvSpPr>
        <p:spPr>
          <a:xfrm>
            <a:off x="4513809" y="2565140"/>
            <a:ext cx="2485672" cy="2268117"/>
          </a:xfrm>
          <a:custGeom>
            <a:avLst/>
            <a:gdLst>
              <a:gd name="connsiteX0" fmla="*/ 0 w 1284715"/>
              <a:gd name="connsiteY0" fmla="*/ 802175 h 802175"/>
              <a:gd name="connsiteX1" fmla="*/ 642358 w 1284715"/>
              <a:gd name="connsiteY1" fmla="*/ 0 h 802175"/>
              <a:gd name="connsiteX2" fmla="*/ 1284715 w 1284715"/>
              <a:gd name="connsiteY2" fmla="*/ 802175 h 802175"/>
              <a:gd name="connsiteX3" fmla="*/ 0 w 1284715"/>
              <a:gd name="connsiteY3" fmla="*/ 802175 h 802175"/>
              <a:gd name="connsiteX0" fmla="*/ 780042 w 2064757"/>
              <a:gd name="connsiteY0" fmla="*/ 1629489 h 1629489"/>
              <a:gd name="connsiteX1" fmla="*/ 0 w 2064757"/>
              <a:gd name="connsiteY1" fmla="*/ 0 h 1629489"/>
              <a:gd name="connsiteX2" fmla="*/ 2064757 w 2064757"/>
              <a:gd name="connsiteY2" fmla="*/ 1629489 h 1629489"/>
              <a:gd name="connsiteX3" fmla="*/ 780042 w 2064757"/>
              <a:gd name="connsiteY3" fmla="*/ 1629489 h 1629489"/>
              <a:gd name="connsiteX0" fmla="*/ 475242 w 2064757"/>
              <a:gd name="connsiteY0" fmla="*/ 2268117 h 2268117"/>
              <a:gd name="connsiteX1" fmla="*/ 0 w 2064757"/>
              <a:gd name="connsiteY1" fmla="*/ 0 h 2268117"/>
              <a:gd name="connsiteX2" fmla="*/ 2064757 w 2064757"/>
              <a:gd name="connsiteY2" fmla="*/ 1629489 h 2268117"/>
              <a:gd name="connsiteX3" fmla="*/ 475242 w 2064757"/>
              <a:gd name="connsiteY3" fmla="*/ 2268117 h 2268117"/>
              <a:gd name="connsiteX0" fmla="*/ 475242 w 2485672"/>
              <a:gd name="connsiteY0" fmla="*/ 2268117 h 2268117"/>
              <a:gd name="connsiteX1" fmla="*/ 0 w 2485672"/>
              <a:gd name="connsiteY1" fmla="*/ 0 h 2268117"/>
              <a:gd name="connsiteX2" fmla="*/ 2485672 w 2485672"/>
              <a:gd name="connsiteY2" fmla="*/ 990861 h 2268117"/>
              <a:gd name="connsiteX3" fmla="*/ 475242 w 2485672"/>
              <a:gd name="connsiteY3" fmla="*/ 2268117 h 226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5672" h="2268117">
                <a:moveTo>
                  <a:pt x="475242" y="2268117"/>
                </a:moveTo>
                <a:lnTo>
                  <a:pt x="0" y="0"/>
                </a:lnTo>
                <a:lnTo>
                  <a:pt x="2485672" y="990861"/>
                </a:lnTo>
                <a:lnTo>
                  <a:pt x="475242" y="2268117"/>
                </a:lnTo>
                <a:close/>
              </a:path>
            </a:pathLst>
          </a:custGeom>
          <a:solidFill>
            <a:srgbClr val="00B05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弧形 38"/>
          <p:cNvSpPr/>
          <p:nvPr/>
        </p:nvSpPr>
        <p:spPr>
          <a:xfrm rot="5704700">
            <a:off x="3803320" y="1670187"/>
            <a:ext cx="2648151" cy="3635439"/>
          </a:xfrm>
          <a:prstGeom prst="arc">
            <a:avLst>
              <a:gd name="adj1" fmla="val 16042827"/>
              <a:gd name="adj2" fmla="val 0"/>
            </a:avLst>
          </a:prstGeom>
          <a:solidFill>
            <a:srgbClr val="00B050">
              <a:alpha val="28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同侧圆角矩形 39"/>
          <p:cNvSpPr/>
          <p:nvPr/>
        </p:nvSpPr>
        <p:spPr>
          <a:xfrm>
            <a:off x="8184444" y="1492596"/>
            <a:ext cx="4007556" cy="543244"/>
          </a:xfrm>
          <a:prstGeom prst="round2Same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altLang="zh-CN" b="1" dirty="0">
                <a:latin typeface="Segoe UI Symbol" panose="020B0502040204020203" pitchFamily="34" charset="0"/>
                <a:ea typeface="Segoe UI Symbol" panose="020B0502040204020203" pitchFamily="34" charset="0"/>
              </a:rPr>
              <a:t>Ειδοποίηση από εισβολείς</a:t>
            </a:r>
            <a:endParaRPr lang="zh-CN" altLang="en-US" b="1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pic>
        <p:nvPicPr>
          <p:cNvPr id="41" name="图片 40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184444" y="2038640"/>
            <a:ext cx="4006800" cy="280080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349" y="3074831"/>
            <a:ext cx="670765" cy="478850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1631" y="2405257"/>
            <a:ext cx="670017" cy="47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68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直角三角形 4">
            <a:extLst>
              <a:ext uri="{FF2B5EF4-FFF2-40B4-BE49-F238E27FC236}">
                <a16:creationId xmlns:a16="http://schemas.microsoft.com/office/drawing/2014/main" id="{23A32ECF-1B0E-421F-BE44-239AD308EA17}"/>
              </a:ext>
            </a:extLst>
          </p:cNvPr>
          <p:cNvSpPr/>
          <p:nvPr/>
        </p:nvSpPr>
        <p:spPr>
          <a:xfrm flipH="1">
            <a:off x="-1" y="0"/>
            <a:ext cx="12191999" cy="6858000"/>
          </a:xfrm>
          <a:prstGeom prst="rtTriangle">
            <a:avLst/>
          </a:prstGeom>
          <a:solidFill>
            <a:srgbClr val="2A2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452" y="3509765"/>
            <a:ext cx="2649072" cy="2649072"/>
          </a:xfrm>
          <a:prstGeom prst="rect">
            <a:avLst/>
          </a:prstGeom>
        </p:spPr>
      </p:pic>
      <p:sp>
        <p:nvSpPr>
          <p:cNvPr id="14" name="Rounded Rectangle 1569">
            <a:extLst>
              <a:ext uri="{FF2B5EF4-FFF2-40B4-BE49-F238E27FC236}">
                <a16:creationId xmlns:a16="http://schemas.microsoft.com/office/drawing/2014/main" id="{73F7F1FE-6F6E-40C0-B5B9-5AF6B10A1C34}"/>
              </a:ext>
            </a:extLst>
          </p:cNvPr>
          <p:cNvSpPr/>
          <p:nvPr/>
        </p:nvSpPr>
        <p:spPr>
          <a:xfrm>
            <a:off x="5118367" y="5563707"/>
            <a:ext cx="2029692" cy="42135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>
            <a:outerShdw blurRad="1143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</a:rPr>
              <a:t>DAHUA</a:t>
            </a:r>
          </a:p>
        </p:txBody>
      </p:sp>
      <p:sp>
        <p:nvSpPr>
          <p:cNvPr id="9" name="同心圆 8"/>
          <p:cNvSpPr/>
          <p:nvPr/>
        </p:nvSpPr>
        <p:spPr>
          <a:xfrm>
            <a:off x="3291914" y="914399"/>
            <a:ext cx="5660572" cy="5660572"/>
          </a:xfrm>
          <a:prstGeom prst="donut">
            <a:avLst>
              <a:gd name="adj" fmla="val 3700"/>
            </a:avLst>
          </a:prstGeom>
          <a:solidFill>
            <a:schemeClr val="accent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0" name="同心圆 19"/>
          <p:cNvSpPr/>
          <p:nvPr/>
        </p:nvSpPr>
        <p:spPr>
          <a:xfrm>
            <a:off x="3497941" y="1120425"/>
            <a:ext cx="5270544" cy="5270544"/>
          </a:xfrm>
          <a:prstGeom prst="donut">
            <a:avLst>
              <a:gd name="adj" fmla="val 3212"/>
            </a:avLst>
          </a:prstGeom>
          <a:solidFill>
            <a:srgbClr val="9C59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弧形 10"/>
          <p:cNvSpPr/>
          <p:nvPr/>
        </p:nvSpPr>
        <p:spPr>
          <a:xfrm rot="4330277">
            <a:off x="3040415" y="648367"/>
            <a:ext cx="6301712" cy="6301712"/>
          </a:xfrm>
          <a:prstGeom prst="arc">
            <a:avLst>
              <a:gd name="adj1" fmla="val 13877437"/>
              <a:gd name="adj2" fmla="val 903354"/>
            </a:avLst>
          </a:prstGeom>
          <a:ln w="149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弧形 20"/>
          <p:cNvSpPr/>
          <p:nvPr/>
        </p:nvSpPr>
        <p:spPr>
          <a:xfrm rot="17412075">
            <a:off x="2906566" y="518038"/>
            <a:ext cx="6453294" cy="6453294"/>
          </a:xfrm>
          <a:prstGeom prst="arc">
            <a:avLst>
              <a:gd name="adj1" fmla="val 13877437"/>
              <a:gd name="adj2" fmla="val 1694363"/>
            </a:avLst>
          </a:prstGeom>
          <a:ln w="241300"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弧形 21"/>
          <p:cNvSpPr/>
          <p:nvPr/>
        </p:nvSpPr>
        <p:spPr>
          <a:xfrm rot="17635331">
            <a:off x="2923930" y="59611"/>
            <a:ext cx="6748993" cy="6748993"/>
          </a:xfrm>
          <a:prstGeom prst="arc">
            <a:avLst>
              <a:gd name="adj1" fmla="val 20672924"/>
              <a:gd name="adj2" fmla="val 1477099"/>
            </a:avLst>
          </a:prstGeom>
          <a:ln w="241300">
            <a:solidFill>
              <a:srgbClr val="9C59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直角三角形 12"/>
          <p:cNvSpPr/>
          <p:nvPr/>
        </p:nvSpPr>
        <p:spPr>
          <a:xfrm rot="16200000">
            <a:off x="516333" y="129345"/>
            <a:ext cx="812800" cy="116936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直角三角形 24"/>
          <p:cNvSpPr/>
          <p:nvPr/>
        </p:nvSpPr>
        <p:spPr>
          <a:xfrm rot="5400000">
            <a:off x="482663" y="48103"/>
            <a:ext cx="812800" cy="1169360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3918333" y="2391560"/>
            <a:ext cx="431671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6600" b="1" dirty="0">
                <a:solidFill>
                  <a:srgbClr val="FFC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Κλασικά</a:t>
            </a:r>
            <a:endParaRPr lang="en-US" altLang="zh-CN" sz="8000" b="1" dirty="0">
              <a:solidFill>
                <a:srgbClr val="FFC000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272540" y="4241786"/>
            <a:ext cx="46280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4000" b="1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Συστήματα</a:t>
            </a:r>
            <a:endParaRPr lang="en-US" altLang="zh-CN" sz="4000" b="1" dirty="0">
              <a:solidFill>
                <a:schemeClr val="bg1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561" y="4645860"/>
            <a:ext cx="2377162" cy="237716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32" y="4197809"/>
            <a:ext cx="2377162" cy="237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28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圆角矩形 62"/>
          <p:cNvSpPr/>
          <p:nvPr/>
        </p:nvSpPr>
        <p:spPr>
          <a:xfrm>
            <a:off x="586277" y="1237957"/>
            <a:ext cx="2349191" cy="5078437"/>
          </a:xfrm>
          <a:prstGeom prst="roundRect">
            <a:avLst/>
          </a:pr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4" name="组合 53"/>
          <p:cNvGrpSpPr/>
          <p:nvPr/>
        </p:nvGrpSpPr>
        <p:grpSpPr>
          <a:xfrm>
            <a:off x="811025" y="4431323"/>
            <a:ext cx="1840612" cy="1740657"/>
            <a:chOff x="1614901" y="1392702"/>
            <a:chExt cx="1587647" cy="1856651"/>
          </a:xfrm>
        </p:grpSpPr>
        <p:sp>
          <p:nvSpPr>
            <p:cNvPr id="35" name="Rectangle 89"/>
            <p:cNvSpPr/>
            <p:nvPr/>
          </p:nvSpPr>
          <p:spPr>
            <a:xfrm flipH="1">
              <a:off x="1614901" y="3168535"/>
              <a:ext cx="1587647" cy="808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36" name="Group 137"/>
            <p:cNvGrpSpPr/>
            <p:nvPr/>
          </p:nvGrpSpPr>
          <p:grpSpPr>
            <a:xfrm flipH="1">
              <a:off x="1614901" y="1392702"/>
              <a:ext cx="227300" cy="1737630"/>
              <a:chOff x="1074408" y="1485901"/>
              <a:chExt cx="214311" cy="1638331"/>
            </a:xfrm>
          </p:grpSpPr>
          <p:cxnSp>
            <p:nvCxnSpPr>
              <p:cNvPr id="37" name="Straight Connector 90"/>
              <p:cNvCxnSpPr/>
              <p:nvPr/>
            </p:nvCxnSpPr>
            <p:spPr>
              <a:xfrm rot="16200000" flipV="1">
                <a:off x="359569" y="2302205"/>
                <a:ext cx="1638299" cy="5691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  <a:prstDash val="sysDot"/>
                <a:headEnd type="none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Rounded Rectangle 94"/>
              <p:cNvSpPr/>
              <p:nvPr/>
            </p:nvSpPr>
            <p:spPr>
              <a:xfrm>
                <a:off x="1074408" y="1676045"/>
                <a:ext cx="214311" cy="1448187"/>
              </a:xfrm>
              <a:prstGeom prst="roundRect">
                <a:avLst/>
              </a:prstGeom>
              <a:solidFill>
                <a:srgbClr val="F898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9" name="Group 138"/>
            <p:cNvGrpSpPr/>
            <p:nvPr/>
          </p:nvGrpSpPr>
          <p:grpSpPr>
            <a:xfrm flipH="1">
              <a:off x="1955749" y="1392702"/>
              <a:ext cx="227300" cy="1750732"/>
              <a:chOff x="1447800" y="1485901"/>
              <a:chExt cx="214311" cy="1650685"/>
            </a:xfrm>
          </p:grpSpPr>
          <p:cxnSp>
            <p:nvCxnSpPr>
              <p:cNvPr id="40" name="Straight Connector 97"/>
              <p:cNvCxnSpPr/>
              <p:nvPr/>
            </p:nvCxnSpPr>
            <p:spPr>
              <a:xfrm rot="16200000" flipV="1">
                <a:off x="732961" y="2302205"/>
                <a:ext cx="1638299" cy="5691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  <a:prstDash val="sysDot"/>
                <a:headEnd type="none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ounded Rectangle 100"/>
              <p:cNvSpPr/>
              <p:nvPr/>
            </p:nvSpPr>
            <p:spPr>
              <a:xfrm>
                <a:off x="1447800" y="1688398"/>
                <a:ext cx="214311" cy="1448188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2" name="Group 139"/>
            <p:cNvGrpSpPr/>
            <p:nvPr/>
          </p:nvGrpSpPr>
          <p:grpSpPr>
            <a:xfrm flipH="1">
              <a:off x="2301618" y="1392702"/>
              <a:ext cx="227300" cy="1737596"/>
              <a:chOff x="1828800" y="1485901"/>
              <a:chExt cx="214311" cy="1638299"/>
            </a:xfrm>
          </p:grpSpPr>
          <p:cxnSp>
            <p:nvCxnSpPr>
              <p:cNvPr id="43" name="Straight Connector 103"/>
              <p:cNvCxnSpPr/>
              <p:nvPr/>
            </p:nvCxnSpPr>
            <p:spPr>
              <a:xfrm rot="16200000" flipV="1">
                <a:off x="1113961" y="2302205"/>
                <a:ext cx="1638299" cy="5691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  <a:prstDash val="sysDot"/>
                <a:headEnd type="none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Rounded Rectangle 106"/>
              <p:cNvSpPr/>
              <p:nvPr/>
            </p:nvSpPr>
            <p:spPr>
              <a:xfrm>
                <a:off x="1828800" y="2389801"/>
                <a:ext cx="214311" cy="724092"/>
              </a:xfrm>
              <a:prstGeom prst="round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5" name="Group 140"/>
            <p:cNvGrpSpPr/>
            <p:nvPr/>
          </p:nvGrpSpPr>
          <p:grpSpPr>
            <a:xfrm flipH="1">
              <a:off x="2641451" y="1392702"/>
              <a:ext cx="227300" cy="1737597"/>
              <a:chOff x="2209800" y="1485901"/>
              <a:chExt cx="214311" cy="1638299"/>
            </a:xfrm>
          </p:grpSpPr>
          <p:cxnSp>
            <p:nvCxnSpPr>
              <p:cNvPr id="46" name="Straight Connector 107"/>
              <p:cNvCxnSpPr/>
              <p:nvPr/>
            </p:nvCxnSpPr>
            <p:spPr>
              <a:xfrm rot="16200000" flipV="1">
                <a:off x="1494961" y="2302205"/>
                <a:ext cx="1638299" cy="5691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  <a:prstDash val="sysDot"/>
                <a:headEnd type="none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Rounded Rectangle 120"/>
              <p:cNvSpPr/>
              <p:nvPr/>
            </p:nvSpPr>
            <p:spPr>
              <a:xfrm>
                <a:off x="2209800" y="2391053"/>
                <a:ext cx="214311" cy="724092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8" name="Group 141"/>
            <p:cNvGrpSpPr/>
            <p:nvPr/>
          </p:nvGrpSpPr>
          <p:grpSpPr>
            <a:xfrm flipH="1">
              <a:off x="2975248" y="1398558"/>
              <a:ext cx="227300" cy="1737597"/>
              <a:chOff x="2667000" y="1485901"/>
              <a:chExt cx="214311" cy="1638299"/>
            </a:xfrm>
          </p:grpSpPr>
          <p:cxnSp>
            <p:nvCxnSpPr>
              <p:cNvPr id="49" name="Straight Connector 127"/>
              <p:cNvCxnSpPr/>
              <p:nvPr/>
            </p:nvCxnSpPr>
            <p:spPr>
              <a:xfrm rot="16200000" flipV="1">
                <a:off x="1952161" y="2302205"/>
                <a:ext cx="1638299" cy="5691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  <a:prstDash val="sysDot"/>
                <a:headEnd type="none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Rounded Rectangle 128"/>
              <p:cNvSpPr/>
              <p:nvPr/>
            </p:nvSpPr>
            <p:spPr>
              <a:xfrm>
                <a:off x="2667000" y="1671339"/>
                <a:ext cx="214311" cy="1448184"/>
              </a:xfrm>
              <a:prstGeom prst="roundRect">
                <a:avLst/>
              </a:prstGeom>
              <a:solidFill>
                <a:srgbClr val="2A2A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55" name="圆角矩形 54"/>
          <p:cNvSpPr/>
          <p:nvPr/>
        </p:nvSpPr>
        <p:spPr>
          <a:xfrm>
            <a:off x="811025" y="1468181"/>
            <a:ext cx="1840611" cy="5218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Segoe UI Symbol" panose="020B0502040204020203" pitchFamily="34" charset="0"/>
                <a:ea typeface="Segoe UI Symbol" panose="020B0502040204020203" pitchFamily="34" charset="0"/>
              </a:rPr>
              <a:t>PIR  </a:t>
            </a:r>
            <a:endParaRPr lang="zh-CN" altLang="en-US" b="1" dirty="0">
              <a:latin typeface="Segoe UI Symbol" panose="020B0502040204020203" pitchFamily="34" charset="0"/>
            </a:endParaRPr>
          </a:p>
        </p:txBody>
      </p:sp>
      <p:sp>
        <p:nvSpPr>
          <p:cNvPr id="56" name="brightness-control_370"/>
          <p:cNvSpPr>
            <a:spLocks noChangeAspect="1"/>
          </p:cNvSpPr>
          <p:nvPr/>
        </p:nvSpPr>
        <p:spPr bwMode="auto">
          <a:xfrm>
            <a:off x="2174295" y="1609560"/>
            <a:ext cx="326451" cy="325940"/>
          </a:xfrm>
          <a:custGeom>
            <a:avLst/>
            <a:gdLst>
              <a:gd name="connsiteX0" fmla="*/ 294295 w 588535"/>
              <a:gd name="connsiteY0" fmla="*/ 437263 h 587615"/>
              <a:gd name="connsiteX1" fmla="*/ 317257 w 588535"/>
              <a:gd name="connsiteY1" fmla="*/ 461606 h 587615"/>
              <a:gd name="connsiteX2" fmla="*/ 317257 w 588535"/>
              <a:gd name="connsiteY2" fmla="*/ 563272 h 587615"/>
              <a:gd name="connsiteX3" fmla="*/ 294295 w 588535"/>
              <a:gd name="connsiteY3" fmla="*/ 587615 h 587615"/>
              <a:gd name="connsiteX4" fmla="*/ 269898 w 588535"/>
              <a:gd name="connsiteY4" fmla="*/ 563272 h 587615"/>
              <a:gd name="connsiteX5" fmla="*/ 269898 w 588535"/>
              <a:gd name="connsiteY5" fmla="*/ 461606 h 587615"/>
              <a:gd name="connsiteX6" fmla="*/ 294295 w 588535"/>
              <a:gd name="connsiteY6" fmla="*/ 437263 h 587615"/>
              <a:gd name="connsiteX7" fmla="*/ 412771 w 588535"/>
              <a:gd name="connsiteY7" fmla="*/ 388043 h 587615"/>
              <a:gd name="connsiteX8" fmla="*/ 429272 w 588535"/>
              <a:gd name="connsiteY8" fmla="*/ 395566 h 587615"/>
              <a:gd name="connsiteX9" fmla="*/ 502451 w 588535"/>
              <a:gd name="connsiteY9" fmla="*/ 467208 h 587615"/>
              <a:gd name="connsiteX10" fmla="*/ 502451 w 588535"/>
              <a:gd name="connsiteY10" fmla="*/ 501596 h 587615"/>
              <a:gd name="connsiteX11" fmla="*/ 485232 w 588535"/>
              <a:gd name="connsiteY11" fmla="*/ 508760 h 587615"/>
              <a:gd name="connsiteX12" fmla="*/ 468014 w 588535"/>
              <a:gd name="connsiteY12" fmla="*/ 501596 h 587615"/>
              <a:gd name="connsiteX13" fmla="*/ 396270 w 588535"/>
              <a:gd name="connsiteY13" fmla="*/ 428521 h 587615"/>
              <a:gd name="connsiteX14" fmla="*/ 396270 w 588535"/>
              <a:gd name="connsiteY14" fmla="*/ 395566 h 587615"/>
              <a:gd name="connsiteX15" fmla="*/ 412771 w 588535"/>
              <a:gd name="connsiteY15" fmla="*/ 388043 h 587615"/>
              <a:gd name="connsiteX16" fmla="*/ 175103 w 588535"/>
              <a:gd name="connsiteY16" fmla="*/ 388043 h 587615"/>
              <a:gd name="connsiteX17" fmla="*/ 192321 w 588535"/>
              <a:gd name="connsiteY17" fmla="*/ 395566 h 587615"/>
              <a:gd name="connsiteX18" fmla="*/ 192321 w 588535"/>
              <a:gd name="connsiteY18" fmla="*/ 428521 h 587615"/>
              <a:gd name="connsiteX19" fmla="*/ 120577 w 588535"/>
              <a:gd name="connsiteY19" fmla="*/ 501596 h 587615"/>
              <a:gd name="connsiteX20" fmla="*/ 103359 w 588535"/>
              <a:gd name="connsiteY20" fmla="*/ 508760 h 587615"/>
              <a:gd name="connsiteX21" fmla="*/ 86140 w 588535"/>
              <a:gd name="connsiteY21" fmla="*/ 501596 h 587615"/>
              <a:gd name="connsiteX22" fmla="*/ 86140 w 588535"/>
              <a:gd name="connsiteY22" fmla="*/ 467208 h 587615"/>
              <a:gd name="connsiteX23" fmla="*/ 157884 w 588535"/>
              <a:gd name="connsiteY23" fmla="*/ 395566 h 587615"/>
              <a:gd name="connsiteX24" fmla="*/ 175103 w 588535"/>
              <a:gd name="connsiteY24" fmla="*/ 388043 h 587615"/>
              <a:gd name="connsiteX25" fmla="*/ 462140 w 588535"/>
              <a:gd name="connsiteY25" fmla="*/ 269438 h 587615"/>
              <a:gd name="connsiteX26" fmla="*/ 564118 w 588535"/>
              <a:gd name="connsiteY26" fmla="*/ 269438 h 587615"/>
              <a:gd name="connsiteX27" fmla="*/ 588535 w 588535"/>
              <a:gd name="connsiteY27" fmla="*/ 293807 h 587615"/>
              <a:gd name="connsiteX28" fmla="*/ 564118 w 588535"/>
              <a:gd name="connsiteY28" fmla="*/ 318176 h 587615"/>
              <a:gd name="connsiteX29" fmla="*/ 462140 w 588535"/>
              <a:gd name="connsiteY29" fmla="*/ 318176 h 587615"/>
              <a:gd name="connsiteX30" fmla="*/ 437723 w 588535"/>
              <a:gd name="connsiteY30" fmla="*/ 293807 h 587615"/>
              <a:gd name="connsiteX31" fmla="*/ 462140 w 588535"/>
              <a:gd name="connsiteY31" fmla="*/ 269438 h 587615"/>
              <a:gd name="connsiteX32" fmla="*/ 24417 w 588535"/>
              <a:gd name="connsiteY32" fmla="*/ 269438 h 587615"/>
              <a:gd name="connsiteX33" fmla="*/ 126395 w 588535"/>
              <a:gd name="connsiteY33" fmla="*/ 269438 h 587615"/>
              <a:gd name="connsiteX34" fmla="*/ 150812 w 588535"/>
              <a:gd name="connsiteY34" fmla="*/ 293807 h 587615"/>
              <a:gd name="connsiteX35" fmla="*/ 126395 w 588535"/>
              <a:gd name="connsiteY35" fmla="*/ 318176 h 587615"/>
              <a:gd name="connsiteX36" fmla="*/ 24417 w 588535"/>
              <a:gd name="connsiteY36" fmla="*/ 318176 h 587615"/>
              <a:gd name="connsiteX37" fmla="*/ 0 w 588535"/>
              <a:gd name="connsiteY37" fmla="*/ 293807 h 587615"/>
              <a:gd name="connsiteX38" fmla="*/ 24417 w 588535"/>
              <a:gd name="connsiteY38" fmla="*/ 269438 h 587615"/>
              <a:gd name="connsiteX39" fmla="*/ 298572 w 588535"/>
              <a:gd name="connsiteY39" fmla="*/ 184942 h 587615"/>
              <a:gd name="connsiteX40" fmla="*/ 298572 w 588535"/>
              <a:gd name="connsiteY40" fmla="*/ 402672 h 587615"/>
              <a:gd name="connsiteX41" fmla="*/ 407629 w 588535"/>
              <a:gd name="connsiteY41" fmla="*/ 293807 h 587615"/>
              <a:gd name="connsiteX42" fmla="*/ 298572 w 588535"/>
              <a:gd name="connsiteY42" fmla="*/ 184942 h 587615"/>
              <a:gd name="connsiteX43" fmla="*/ 294267 w 588535"/>
              <a:gd name="connsiteY43" fmla="*/ 163456 h 587615"/>
              <a:gd name="connsiteX44" fmla="*/ 424848 w 588535"/>
              <a:gd name="connsiteY44" fmla="*/ 293807 h 587615"/>
              <a:gd name="connsiteX45" fmla="*/ 294267 w 588535"/>
              <a:gd name="connsiteY45" fmla="*/ 424158 h 587615"/>
              <a:gd name="connsiteX46" fmla="*/ 163686 w 588535"/>
              <a:gd name="connsiteY46" fmla="*/ 293807 h 587615"/>
              <a:gd name="connsiteX47" fmla="*/ 294267 w 588535"/>
              <a:gd name="connsiteY47" fmla="*/ 163456 h 587615"/>
              <a:gd name="connsiteX48" fmla="*/ 103359 w 588535"/>
              <a:gd name="connsiteY48" fmla="*/ 79625 h 587615"/>
              <a:gd name="connsiteX49" fmla="*/ 120577 w 588535"/>
              <a:gd name="connsiteY49" fmla="*/ 86076 h 587615"/>
              <a:gd name="connsiteX50" fmla="*/ 192321 w 588535"/>
              <a:gd name="connsiteY50" fmla="*/ 157749 h 587615"/>
              <a:gd name="connsiteX51" fmla="*/ 192321 w 588535"/>
              <a:gd name="connsiteY51" fmla="*/ 192153 h 587615"/>
              <a:gd name="connsiteX52" fmla="*/ 175102 w 588535"/>
              <a:gd name="connsiteY52" fmla="*/ 199320 h 587615"/>
              <a:gd name="connsiteX53" fmla="*/ 157884 w 588535"/>
              <a:gd name="connsiteY53" fmla="*/ 192153 h 587615"/>
              <a:gd name="connsiteX54" fmla="*/ 86140 w 588535"/>
              <a:gd name="connsiteY54" fmla="*/ 119046 h 587615"/>
              <a:gd name="connsiteX55" fmla="*/ 86140 w 588535"/>
              <a:gd name="connsiteY55" fmla="*/ 86076 h 587615"/>
              <a:gd name="connsiteX56" fmla="*/ 103359 w 588535"/>
              <a:gd name="connsiteY56" fmla="*/ 79625 h 587615"/>
              <a:gd name="connsiteX57" fmla="*/ 485233 w 588535"/>
              <a:gd name="connsiteY57" fmla="*/ 79625 h 587615"/>
              <a:gd name="connsiteX58" fmla="*/ 502451 w 588535"/>
              <a:gd name="connsiteY58" fmla="*/ 86076 h 587615"/>
              <a:gd name="connsiteX59" fmla="*/ 502451 w 588535"/>
              <a:gd name="connsiteY59" fmla="*/ 119046 h 587615"/>
              <a:gd name="connsiteX60" fmla="*/ 429272 w 588535"/>
              <a:gd name="connsiteY60" fmla="*/ 192153 h 587615"/>
              <a:gd name="connsiteX61" fmla="*/ 413489 w 588535"/>
              <a:gd name="connsiteY61" fmla="*/ 199320 h 587615"/>
              <a:gd name="connsiteX62" fmla="*/ 396270 w 588535"/>
              <a:gd name="connsiteY62" fmla="*/ 192153 h 587615"/>
              <a:gd name="connsiteX63" fmla="*/ 396270 w 588535"/>
              <a:gd name="connsiteY63" fmla="*/ 157749 h 587615"/>
              <a:gd name="connsiteX64" fmla="*/ 468014 w 588535"/>
              <a:gd name="connsiteY64" fmla="*/ 86076 h 587615"/>
              <a:gd name="connsiteX65" fmla="*/ 485233 w 588535"/>
              <a:gd name="connsiteY65" fmla="*/ 79625 h 587615"/>
              <a:gd name="connsiteX66" fmla="*/ 294295 w 588535"/>
              <a:gd name="connsiteY66" fmla="*/ 0 h 587615"/>
              <a:gd name="connsiteX67" fmla="*/ 317257 w 588535"/>
              <a:gd name="connsiteY67" fmla="*/ 24380 h 587615"/>
              <a:gd name="connsiteX68" fmla="*/ 317257 w 588535"/>
              <a:gd name="connsiteY68" fmla="*/ 126202 h 587615"/>
              <a:gd name="connsiteX69" fmla="*/ 294295 w 588535"/>
              <a:gd name="connsiteY69" fmla="*/ 150582 h 587615"/>
              <a:gd name="connsiteX70" fmla="*/ 269898 w 588535"/>
              <a:gd name="connsiteY70" fmla="*/ 126202 h 587615"/>
              <a:gd name="connsiteX71" fmla="*/ 269898 w 588535"/>
              <a:gd name="connsiteY71" fmla="*/ 24380 h 587615"/>
              <a:gd name="connsiteX72" fmla="*/ 294295 w 588535"/>
              <a:gd name="connsiteY72" fmla="*/ 0 h 587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588535" h="587615">
                <a:moveTo>
                  <a:pt x="294295" y="437263"/>
                </a:moveTo>
                <a:cubicBezTo>
                  <a:pt x="307211" y="437263"/>
                  <a:pt x="317257" y="448718"/>
                  <a:pt x="317257" y="461606"/>
                </a:cubicBezTo>
                <a:lnTo>
                  <a:pt x="317257" y="563272"/>
                </a:lnTo>
                <a:cubicBezTo>
                  <a:pt x="317257" y="576160"/>
                  <a:pt x="307211" y="587615"/>
                  <a:pt x="294295" y="587615"/>
                </a:cubicBezTo>
                <a:cubicBezTo>
                  <a:pt x="281379" y="587615"/>
                  <a:pt x="269898" y="576160"/>
                  <a:pt x="269898" y="563272"/>
                </a:cubicBezTo>
                <a:lnTo>
                  <a:pt x="269898" y="461606"/>
                </a:lnTo>
                <a:cubicBezTo>
                  <a:pt x="269898" y="448718"/>
                  <a:pt x="281379" y="437263"/>
                  <a:pt x="294295" y="437263"/>
                </a:cubicBezTo>
                <a:close/>
                <a:moveTo>
                  <a:pt x="412771" y="388043"/>
                </a:moveTo>
                <a:cubicBezTo>
                  <a:pt x="418869" y="388043"/>
                  <a:pt x="424968" y="390551"/>
                  <a:pt x="429272" y="395566"/>
                </a:cubicBezTo>
                <a:lnTo>
                  <a:pt x="502451" y="467208"/>
                </a:lnTo>
                <a:cubicBezTo>
                  <a:pt x="511060" y="477238"/>
                  <a:pt x="511060" y="491566"/>
                  <a:pt x="502451" y="501596"/>
                </a:cubicBezTo>
                <a:cubicBezTo>
                  <a:pt x="498146" y="505894"/>
                  <a:pt x="490972" y="508760"/>
                  <a:pt x="485232" y="508760"/>
                </a:cubicBezTo>
                <a:cubicBezTo>
                  <a:pt x="479493" y="508760"/>
                  <a:pt x="473753" y="505894"/>
                  <a:pt x="468014" y="501596"/>
                </a:cubicBezTo>
                <a:lnTo>
                  <a:pt x="396270" y="428521"/>
                </a:lnTo>
                <a:cubicBezTo>
                  <a:pt x="386226" y="419924"/>
                  <a:pt x="386226" y="404163"/>
                  <a:pt x="396270" y="395566"/>
                </a:cubicBezTo>
                <a:cubicBezTo>
                  <a:pt x="400574" y="390551"/>
                  <a:pt x="406673" y="388043"/>
                  <a:pt x="412771" y="388043"/>
                </a:cubicBezTo>
                <a:close/>
                <a:moveTo>
                  <a:pt x="175103" y="388043"/>
                </a:moveTo>
                <a:cubicBezTo>
                  <a:pt x="181201" y="388043"/>
                  <a:pt x="187299" y="390551"/>
                  <a:pt x="192321" y="395566"/>
                </a:cubicBezTo>
                <a:cubicBezTo>
                  <a:pt x="200930" y="404163"/>
                  <a:pt x="200930" y="419924"/>
                  <a:pt x="192321" y="428521"/>
                </a:cubicBezTo>
                <a:lnTo>
                  <a:pt x="120577" y="501596"/>
                </a:lnTo>
                <a:cubicBezTo>
                  <a:pt x="114838" y="505894"/>
                  <a:pt x="109098" y="508760"/>
                  <a:pt x="103359" y="508760"/>
                </a:cubicBezTo>
                <a:cubicBezTo>
                  <a:pt x="96184" y="508760"/>
                  <a:pt x="90445" y="505894"/>
                  <a:pt x="86140" y="501596"/>
                </a:cubicBezTo>
                <a:cubicBezTo>
                  <a:pt x="76096" y="491566"/>
                  <a:pt x="76096" y="477238"/>
                  <a:pt x="86140" y="467208"/>
                </a:cubicBezTo>
                <a:lnTo>
                  <a:pt x="157884" y="395566"/>
                </a:lnTo>
                <a:cubicBezTo>
                  <a:pt x="162906" y="390551"/>
                  <a:pt x="169004" y="388043"/>
                  <a:pt x="175103" y="388043"/>
                </a:cubicBezTo>
                <a:close/>
                <a:moveTo>
                  <a:pt x="462140" y="269438"/>
                </a:moveTo>
                <a:lnTo>
                  <a:pt x="564118" y="269438"/>
                </a:lnTo>
                <a:cubicBezTo>
                  <a:pt x="577045" y="269438"/>
                  <a:pt x="588535" y="280906"/>
                  <a:pt x="588535" y="293807"/>
                </a:cubicBezTo>
                <a:cubicBezTo>
                  <a:pt x="588535" y="306708"/>
                  <a:pt x="577045" y="318176"/>
                  <a:pt x="564118" y="318176"/>
                </a:cubicBezTo>
                <a:lnTo>
                  <a:pt x="462140" y="318176"/>
                </a:lnTo>
                <a:cubicBezTo>
                  <a:pt x="449213" y="318176"/>
                  <a:pt x="437723" y="306708"/>
                  <a:pt x="437723" y="293807"/>
                </a:cubicBezTo>
                <a:cubicBezTo>
                  <a:pt x="437723" y="280906"/>
                  <a:pt x="449213" y="269438"/>
                  <a:pt x="462140" y="269438"/>
                </a:cubicBezTo>
                <a:close/>
                <a:moveTo>
                  <a:pt x="24417" y="269438"/>
                </a:moveTo>
                <a:lnTo>
                  <a:pt x="126395" y="269438"/>
                </a:lnTo>
                <a:cubicBezTo>
                  <a:pt x="139322" y="269438"/>
                  <a:pt x="150812" y="280906"/>
                  <a:pt x="150812" y="293807"/>
                </a:cubicBezTo>
                <a:cubicBezTo>
                  <a:pt x="150812" y="306708"/>
                  <a:pt x="139322" y="318176"/>
                  <a:pt x="126395" y="318176"/>
                </a:cubicBezTo>
                <a:lnTo>
                  <a:pt x="24417" y="318176"/>
                </a:lnTo>
                <a:cubicBezTo>
                  <a:pt x="10054" y="318176"/>
                  <a:pt x="0" y="306708"/>
                  <a:pt x="0" y="293807"/>
                </a:cubicBezTo>
                <a:cubicBezTo>
                  <a:pt x="0" y="280906"/>
                  <a:pt x="10054" y="269438"/>
                  <a:pt x="24417" y="269438"/>
                </a:cubicBezTo>
                <a:close/>
                <a:moveTo>
                  <a:pt x="298572" y="184942"/>
                </a:moveTo>
                <a:lnTo>
                  <a:pt x="298572" y="402672"/>
                </a:lnTo>
                <a:cubicBezTo>
                  <a:pt x="358840" y="402672"/>
                  <a:pt x="407629" y="353969"/>
                  <a:pt x="407629" y="293807"/>
                </a:cubicBezTo>
                <a:cubicBezTo>
                  <a:pt x="407629" y="233645"/>
                  <a:pt x="358840" y="184942"/>
                  <a:pt x="298572" y="184942"/>
                </a:cubicBezTo>
                <a:close/>
                <a:moveTo>
                  <a:pt x="294267" y="163456"/>
                </a:moveTo>
                <a:cubicBezTo>
                  <a:pt x="366015" y="163456"/>
                  <a:pt x="424848" y="222186"/>
                  <a:pt x="424848" y="293807"/>
                </a:cubicBezTo>
                <a:cubicBezTo>
                  <a:pt x="424848" y="365428"/>
                  <a:pt x="366015" y="424158"/>
                  <a:pt x="294267" y="424158"/>
                </a:cubicBezTo>
                <a:cubicBezTo>
                  <a:pt x="222519" y="424158"/>
                  <a:pt x="163686" y="365428"/>
                  <a:pt x="163686" y="293807"/>
                </a:cubicBezTo>
                <a:cubicBezTo>
                  <a:pt x="163686" y="222186"/>
                  <a:pt x="222519" y="163456"/>
                  <a:pt x="294267" y="163456"/>
                </a:cubicBezTo>
                <a:close/>
                <a:moveTo>
                  <a:pt x="103359" y="79625"/>
                </a:moveTo>
                <a:cubicBezTo>
                  <a:pt x="109457" y="79625"/>
                  <a:pt x="115555" y="81775"/>
                  <a:pt x="120577" y="86076"/>
                </a:cubicBezTo>
                <a:lnTo>
                  <a:pt x="192321" y="157749"/>
                </a:lnTo>
                <a:cubicBezTo>
                  <a:pt x="200930" y="167784"/>
                  <a:pt x="200930" y="182118"/>
                  <a:pt x="192321" y="192153"/>
                </a:cubicBezTo>
                <a:cubicBezTo>
                  <a:pt x="188016" y="196453"/>
                  <a:pt x="180842" y="199320"/>
                  <a:pt x="175102" y="199320"/>
                </a:cubicBezTo>
                <a:cubicBezTo>
                  <a:pt x="169363" y="199320"/>
                  <a:pt x="163623" y="196453"/>
                  <a:pt x="157884" y="192153"/>
                </a:cubicBezTo>
                <a:lnTo>
                  <a:pt x="86140" y="119046"/>
                </a:lnTo>
                <a:cubicBezTo>
                  <a:pt x="76096" y="110445"/>
                  <a:pt x="76096" y="96110"/>
                  <a:pt x="86140" y="86076"/>
                </a:cubicBezTo>
                <a:cubicBezTo>
                  <a:pt x="91162" y="81775"/>
                  <a:pt x="97260" y="79625"/>
                  <a:pt x="103359" y="79625"/>
                </a:cubicBezTo>
                <a:close/>
                <a:moveTo>
                  <a:pt x="485233" y="79625"/>
                </a:moveTo>
                <a:cubicBezTo>
                  <a:pt x="491331" y="79625"/>
                  <a:pt x="497429" y="81775"/>
                  <a:pt x="502451" y="86076"/>
                </a:cubicBezTo>
                <a:cubicBezTo>
                  <a:pt x="511060" y="96110"/>
                  <a:pt x="511060" y="110445"/>
                  <a:pt x="502451" y="119046"/>
                </a:cubicBezTo>
                <a:lnTo>
                  <a:pt x="429272" y="192153"/>
                </a:lnTo>
                <a:cubicBezTo>
                  <a:pt x="424968" y="196453"/>
                  <a:pt x="419228" y="199320"/>
                  <a:pt x="413489" y="199320"/>
                </a:cubicBezTo>
                <a:cubicBezTo>
                  <a:pt x="406314" y="199320"/>
                  <a:pt x="400575" y="196453"/>
                  <a:pt x="396270" y="192153"/>
                </a:cubicBezTo>
                <a:cubicBezTo>
                  <a:pt x="386226" y="182118"/>
                  <a:pt x="386226" y="167784"/>
                  <a:pt x="396270" y="157749"/>
                </a:cubicBezTo>
                <a:lnTo>
                  <a:pt x="468014" y="86076"/>
                </a:lnTo>
                <a:cubicBezTo>
                  <a:pt x="473036" y="81775"/>
                  <a:pt x="479134" y="79625"/>
                  <a:pt x="485233" y="79625"/>
                </a:cubicBezTo>
                <a:close/>
                <a:moveTo>
                  <a:pt x="294295" y="0"/>
                </a:moveTo>
                <a:cubicBezTo>
                  <a:pt x="307211" y="0"/>
                  <a:pt x="317257" y="10039"/>
                  <a:pt x="317257" y="24380"/>
                </a:cubicBezTo>
                <a:lnTo>
                  <a:pt x="317257" y="126202"/>
                </a:lnTo>
                <a:cubicBezTo>
                  <a:pt x="317257" y="139109"/>
                  <a:pt x="307211" y="150582"/>
                  <a:pt x="294295" y="150582"/>
                </a:cubicBezTo>
                <a:cubicBezTo>
                  <a:pt x="281379" y="150582"/>
                  <a:pt x="269898" y="139109"/>
                  <a:pt x="269898" y="126202"/>
                </a:cubicBezTo>
                <a:lnTo>
                  <a:pt x="269898" y="24380"/>
                </a:lnTo>
                <a:cubicBezTo>
                  <a:pt x="269898" y="10039"/>
                  <a:pt x="281379" y="0"/>
                  <a:pt x="29429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3" y="2193212"/>
            <a:ext cx="472441" cy="584778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7" t="2850" r="3976" b="3565"/>
          <a:stretch>
            <a:fillRect/>
          </a:stretch>
        </p:blipFill>
        <p:spPr>
          <a:xfrm>
            <a:off x="1592881" y="2193212"/>
            <a:ext cx="432888" cy="584779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363" y="2063216"/>
            <a:ext cx="505931" cy="844770"/>
          </a:xfrm>
          <a:prstGeom prst="rect">
            <a:avLst/>
          </a:prstGeom>
        </p:spPr>
      </p:pic>
      <p:sp>
        <p:nvSpPr>
          <p:cNvPr id="60" name="文本框 59"/>
          <p:cNvSpPr txBox="1"/>
          <p:nvPr/>
        </p:nvSpPr>
        <p:spPr>
          <a:xfrm>
            <a:off x="2226771" y="2811970"/>
            <a:ext cx="5059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PIR</a:t>
            </a:r>
            <a:endParaRPr lang="zh-CN" alt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1459044" y="2810195"/>
            <a:ext cx="6963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Laser</a:t>
            </a:r>
            <a:endParaRPr lang="zh-CN" alt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600345" y="2810195"/>
            <a:ext cx="9005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Infrared</a:t>
            </a:r>
          </a:p>
        </p:txBody>
      </p:sp>
      <p:sp>
        <p:nvSpPr>
          <p:cNvPr id="64" name="文本框 63"/>
          <p:cNvSpPr txBox="1"/>
          <p:nvPr/>
        </p:nvSpPr>
        <p:spPr>
          <a:xfrm>
            <a:off x="791058" y="3236940"/>
            <a:ext cx="2032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l-GR" altLang="zh-CN" sz="1200" b="1" dirty="0" err="1">
                <a:solidFill>
                  <a:srgbClr val="FFC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Ψευδοσυναγερμοί</a:t>
            </a:r>
            <a:endParaRPr lang="en-US" altLang="zh-CN" sz="1200" b="1" dirty="0">
              <a:solidFill>
                <a:srgbClr val="FFC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l-GR" altLang="zh-CN" sz="1200" b="1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Ευαίσθητο από καιρικές συνθήκες</a:t>
            </a:r>
            <a:endParaRPr lang="en-US" altLang="zh-CN" sz="1200" b="1" dirty="0">
              <a:solidFill>
                <a:srgbClr val="FFC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6" name="圆角矩形 65"/>
          <p:cNvSpPr/>
          <p:nvPr/>
        </p:nvSpPr>
        <p:spPr>
          <a:xfrm>
            <a:off x="3821184" y="1237957"/>
            <a:ext cx="2349191" cy="5078437"/>
          </a:xfrm>
          <a:prstGeom prst="roundRect">
            <a:avLst/>
          </a:pr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7" name="组合 66"/>
          <p:cNvGrpSpPr/>
          <p:nvPr/>
        </p:nvGrpSpPr>
        <p:grpSpPr>
          <a:xfrm>
            <a:off x="4045932" y="4431322"/>
            <a:ext cx="1840612" cy="1740654"/>
            <a:chOff x="1614901" y="1392702"/>
            <a:chExt cx="1587647" cy="1856651"/>
          </a:xfrm>
        </p:grpSpPr>
        <p:sp>
          <p:nvSpPr>
            <p:cNvPr id="68" name="Rectangle 89"/>
            <p:cNvSpPr/>
            <p:nvPr/>
          </p:nvSpPr>
          <p:spPr>
            <a:xfrm flipH="1">
              <a:off x="1614901" y="3168535"/>
              <a:ext cx="1587647" cy="808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69" name="Group 137"/>
            <p:cNvGrpSpPr/>
            <p:nvPr/>
          </p:nvGrpSpPr>
          <p:grpSpPr>
            <a:xfrm flipH="1">
              <a:off x="1614901" y="1392702"/>
              <a:ext cx="227300" cy="1737596"/>
              <a:chOff x="1074408" y="1485901"/>
              <a:chExt cx="214311" cy="1638299"/>
            </a:xfrm>
          </p:grpSpPr>
          <p:cxnSp>
            <p:nvCxnSpPr>
              <p:cNvPr id="82" name="Straight Connector 90"/>
              <p:cNvCxnSpPr/>
              <p:nvPr/>
            </p:nvCxnSpPr>
            <p:spPr>
              <a:xfrm rot="16200000" flipV="1">
                <a:off x="359569" y="2302205"/>
                <a:ext cx="1638299" cy="5691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  <a:prstDash val="sysDot"/>
                <a:headEnd type="none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Rounded Rectangle 94"/>
              <p:cNvSpPr/>
              <p:nvPr/>
            </p:nvSpPr>
            <p:spPr>
              <a:xfrm>
                <a:off x="1074408" y="2391288"/>
                <a:ext cx="214311" cy="724093"/>
              </a:xfrm>
              <a:prstGeom prst="roundRect">
                <a:avLst/>
              </a:prstGeom>
              <a:solidFill>
                <a:srgbClr val="F898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0" name="Group 138"/>
            <p:cNvGrpSpPr/>
            <p:nvPr/>
          </p:nvGrpSpPr>
          <p:grpSpPr>
            <a:xfrm flipH="1">
              <a:off x="1955749" y="1392702"/>
              <a:ext cx="227300" cy="1737595"/>
              <a:chOff x="1447800" y="1485901"/>
              <a:chExt cx="214311" cy="1638299"/>
            </a:xfrm>
          </p:grpSpPr>
          <p:cxnSp>
            <p:nvCxnSpPr>
              <p:cNvPr id="80" name="Straight Connector 97"/>
              <p:cNvCxnSpPr/>
              <p:nvPr/>
            </p:nvCxnSpPr>
            <p:spPr>
              <a:xfrm rot="16200000" flipV="1">
                <a:off x="732961" y="2302205"/>
                <a:ext cx="1638299" cy="5691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  <a:prstDash val="sysDot"/>
                <a:headEnd type="none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Rounded Rectangle 100"/>
              <p:cNvSpPr/>
              <p:nvPr/>
            </p:nvSpPr>
            <p:spPr>
              <a:xfrm>
                <a:off x="1447800" y="2389045"/>
                <a:ext cx="214311" cy="724094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1" name="Group 139"/>
            <p:cNvGrpSpPr/>
            <p:nvPr/>
          </p:nvGrpSpPr>
          <p:grpSpPr>
            <a:xfrm flipH="1">
              <a:off x="2301618" y="1392702"/>
              <a:ext cx="227300" cy="1737596"/>
              <a:chOff x="1828800" y="1485901"/>
              <a:chExt cx="214311" cy="1638299"/>
            </a:xfrm>
          </p:grpSpPr>
          <p:cxnSp>
            <p:nvCxnSpPr>
              <p:cNvPr id="78" name="Straight Connector 103"/>
              <p:cNvCxnSpPr/>
              <p:nvPr/>
            </p:nvCxnSpPr>
            <p:spPr>
              <a:xfrm rot="16200000" flipV="1">
                <a:off x="1113961" y="2302205"/>
                <a:ext cx="1638299" cy="5691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  <a:prstDash val="sysDot"/>
                <a:headEnd type="none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Rounded Rectangle 106"/>
              <p:cNvSpPr/>
              <p:nvPr/>
            </p:nvSpPr>
            <p:spPr>
              <a:xfrm>
                <a:off x="1828800" y="1849721"/>
                <a:ext cx="214311" cy="1267163"/>
              </a:xfrm>
              <a:prstGeom prst="round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2" name="Group 140"/>
            <p:cNvGrpSpPr/>
            <p:nvPr/>
          </p:nvGrpSpPr>
          <p:grpSpPr>
            <a:xfrm flipH="1">
              <a:off x="2641451" y="1392702"/>
              <a:ext cx="227300" cy="1737597"/>
              <a:chOff x="2209800" y="1485901"/>
              <a:chExt cx="214311" cy="1638299"/>
            </a:xfrm>
          </p:grpSpPr>
          <p:cxnSp>
            <p:nvCxnSpPr>
              <p:cNvPr id="76" name="Straight Connector 107"/>
              <p:cNvCxnSpPr/>
              <p:nvPr/>
            </p:nvCxnSpPr>
            <p:spPr>
              <a:xfrm rot="16200000" flipV="1">
                <a:off x="1494961" y="2302205"/>
                <a:ext cx="1638299" cy="5691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  <a:prstDash val="sysDot"/>
                <a:headEnd type="none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Rounded Rectangle 120"/>
              <p:cNvSpPr/>
              <p:nvPr/>
            </p:nvSpPr>
            <p:spPr>
              <a:xfrm>
                <a:off x="2209800" y="1850972"/>
                <a:ext cx="214311" cy="1267162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3" name="Group 141"/>
            <p:cNvGrpSpPr/>
            <p:nvPr/>
          </p:nvGrpSpPr>
          <p:grpSpPr>
            <a:xfrm flipH="1">
              <a:off x="2975248" y="1398558"/>
              <a:ext cx="227300" cy="1737598"/>
              <a:chOff x="2667000" y="1485901"/>
              <a:chExt cx="214311" cy="1638299"/>
            </a:xfrm>
          </p:grpSpPr>
          <p:cxnSp>
            <p:nvCxnSpPr>
              <p:cNvPr id="74" name="Straight Connector 127"/>
              <p:cNvCxnSpPr/>
              <p:nvPr/>
            </p:nvCxnSpPr>
            <p:spPr>
              <a:xfrm rot="16200000" flipV="1">
                <a:off x="1952161" y="2302205"/>
                <a:ext cx="1638299" cy="5691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  <a:prstDash val="sysDot"/>
                <a:headEnd type="none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Rounded Rectangle 128"/>
              <p:cNvSpPr/>
              <p:nvPr/>
            </p:nvSpPr>
            <p:spPr>
              <a:xfrm>
                <a:off x="2667000" y="2386580"/>
                <a:ext cx="214311" cy="724092"/>
              </a:xfrm>
              <a:prstGeom prst="roundRect">
                <a:avLst/>
              </a:prstGeom>
              <a:solidFill>
                <a:srgbClr val="2A2A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84" name="圆角矩形 83"/>
          <p:cNvSpPr/>
          <p:nvPr/>
        </p:nvSpPr>
        <p:spPr>
          <a:xfrm>
            <a:off x="3999921" y="1468181"/>
            <a:ext cx="2012402" cy="5218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altLang="zh-CN" b="1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Ηλ.Φράχτης</a:t>
            </a:r>
            <a:r>
              <a:rPr lang="en-US" altLang="zh-CN" b="1" dirty="0">
                <a:latin typeface="Segoe UI Symbol" panose="020B0502040204020203" pitchFamily="34" charset="0"/>
                <a:ea typeface="Segoe UI Symbol" panose="020B0502040204020203" pitchFamily="34" charset="0"/>
              </a:rPr>
              <a:t> </a:t>
            </a:r>
            <a:endParaRPr lang="zh-CN" altLang="en-US" b="1" dirty="0">
              <a:latin typeface="Segoe UI Symbol" panose="020B0502040204020203" pitchFamily="34" charset="0"/>
            </a:endParaRPr>
          </a:p>
        </p:txBody>
      </p:sp>
      <p:sp>
        <p:nvSpPr>
          <p:cNvPr id="92" name="文本框 91"/>
          <p:cNvSpPr txBox="1"/>
          <p:nvPr/>
        </p:nvSpPr>
        <p:spPr>
          <a:xfrm>
            <a:off x="4025965" y="3236940"/>
            <a:ext cx="2032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l-GR" altLang="zh-CN" sz="1200" b="1" dirty="0">
                <a:solidFill>
                  <a:srgbClr val="FFC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Προκαλεί τραυματισμούς</a:t>
            </a:r>
            <a:endParaRPr lang="en-US" altLang="zh-CN" sz="1200" b="1" dirty="0">
              <a:solidFill>
                <a:srgbClr val="FFC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l-GR" altLang="zh-CN" sz="1200" b="1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Υψηλό κόστος εγκατάστασης</a:t>
            </a:r>
            <a:endParaRPr lang="en-US" altLang="zh-CN" sz="1200" b="1" dirty="0">
              <a:solidFill>
                <a:srgbClr val="FFC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4" name="图片 9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836" y="2101439"/>
            <a:ext cx="729969" cy="729969"/>
          </a:xfrm>
          <a:prstGeom prst="rect">
            <a:avLst/>
          </a:prstGeom>
        </p:spPr>
      </p:pic>
      <p:pic>
        <p:nvPicPr>
          <p:cNvPr id="95" name="图片 9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082" y="1610426"/>
            <a:ext cx="319127" cy="319127"/>
          </a:xfrm>
          <a:prstGeom prst="rect">
            <a:avLst/>
          </a:prstGeom>
        </p:spPr>
      </p:pic>
      <p:sp>
        <p:nvSpPr>
          <p:cNvPr id="96" name="文本框 95"/>
          <p:cNvSpPr txBox="1"/>
          <p:nvPr/>
        </p:nvSpPr>
        <p:spPr>
          <a:xfrm>
            <a:off x="4295487" y="2803978"/>
            <a:ext cx="14275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Electronic fence</a:t>
            </a:r>
            <a:endParaRPr lang="zh-CN" alt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7" name="圆角矩形 96"/>
          <p:cNvSpPr/>
          <p:nvPr/>
        </p:nvSpPr>
        <p:spPr>
          <a:xfrm>
            <a:off x="9839783" y="2323157"/>
            <a:ext cx="287555" cy="287555"/>
          </a:xfrm>
          <a:prstGeom prst="roundRect">
            <a:avLst/>
          </a:prstGeom>
          <a:solidFill>
            <a:srgbClr val="F898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圆角矩形 97"/>
          <p:cNvSpPr/>
          <p:nvPr/>
        </p:nvSpPr>
        <p:spPr>
          <a:xfrm>
            <a:off x="9843031" y="2901498"/>
            <a:ext cx="287555" cy="287555"/>
          </a:xfrm>
          <a:prstGeom prst="roundRect">
            <a:avLst/>
          </a:prstGeom>
          <a:solidFill>
            <a:srgbClr val="9C59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圆角矩形 98"/>
          <p:cNvSpPr/>
          <p:nvPr/>
        </p:nvSpPr>
        <p:spPr>
          <a:xfrm>
            <a:off x="9858511" y="3624981"/>
            <a:ext cx="287555" cy="28755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圆角矩形 99"/>
          <p:cNvSpPr/>
          <p:nvPr/>
        </p:nvSpPr>
        <p:spPr>
          <a:xfrm>
            <a:off x="9839783" y="4203322"/>
            <a:ext cx="287555" cy="28755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圆角矩形 100"/>
          <p:cNvSpPr/>
          <p:nvPr/>
        </p:nvSpPr>
        <p:spPr>
          <a:xfrm>
            <a:off x="9851458" y="4781662"/>
            <a:ext cx="287555" cy="28755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圆角矩形 101"/>
          <p:cNvSpPr/>
          <p:nvPr/>
        </p:nvSpPr>
        <p:spPr>
          <a:xfrm>
            <a:off x="7050996" y="1251105"/>
            <a:ext cx="2349191" cy="5078437"/>
          </a:xfrm>
          <a:prstGeom prst="roundRect">
            <a:avLst/>
          </a:pr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3" name="组合 102"/>
          <p:cNvGrpSpPr/>
          <p:nvPr/>
        </p:nvGrpSpPr>
        <p:grpSpPr>
          <a:xfrm>
            <a:off x="7275744" y="4444470"/>
            <a:ext cx="1840612" cy="1740653"/>
            <a:chOff x="1614901" y="1392702"/>
            <a:chExt cx="1587647" cy="1856651"/>
          </a:xfrm>
        </p:grpSpPr>
        <p:sp>
          <p:nvSpPr>
            <p:cNvPr id="104" name="Rectangle 89"/>
            <p:cNvSpPr/>
            <p:nvPr/>
          </p:nvSpPr>
          <p:spPr>
            <a:xfrm flipH="1">
              <a:off x="1614901" y="3168535"/>
              <a:ext cx="1587647" cy="808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105" name="Group 137"/>
            <p:cNvGrpSpPr/>
            <p:nvPr/>
          </p:nvGrpSpPr>
          <p:grpSpPr>
            <a:xfrm flipH="1">
              <a:off x="1614901" y="1392702"/>
              <a:ext cx="227300" cy="1737596"/>
              <a:chOff x="1074408" y="1485901"/>
              <a:chExt cx="214311" cy="1638299"/>
            </a:xfrm>
          </p:grpSpPr>
          <p:cxnSp>
            <p:nvCxnSpPr>
              <p:cNvPr id="118" name="Straight Connector 90"/>
              <p:cNvCxnSpPr/>
              <p:nvPr/>
            </p:nvCxnSpPr>
            <p:spPr>
              <a:xfrm rot="16200000" flipV="1">
                <a:off x="359569" y="2302205"/>
                <a:ext cx="1638299" cy="5691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  <a:prstDash val="sysDot"/>
                <a:headEnd type="none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" name="Rounded Rectangle 94"/>
              <p:cNvSpPr/>
              <p:nvPr/>
            </p:nvSpPr>
            <p:spPr>
              <a:xfrm>
                <a:off x="1074408" y="1851208"/>
                <a:ext cx="214311" cy="1267165"/>
              </a:xfrm>
              <a:prstGeom prst="roundRect">
                <a:avLst/>
              </a:prstGeom>
              <a:solidFill>
                <a:srgbClr val="F898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06" name="Group 138"/>
            <p:cNvGrpSpPr/>
            <p:nvPr/>
          </p:nvGrpSpPr>
          <p:grpSpPr>
            <a:xfrm flipH="1">
              <a:off x="1955749" y="1392702"/>
              <a:ext cx="227300" cy="1737595"/>
              <a:chOff x="1447800" y="1485901"/>
              <a:chExt cx="214311" cy="1638299"/>
            </a:xfrm>
          </p:grpSpPr>
          <p:cxnSp>
            <p:nvCxnSpPr>
              <p:cNvPr id="116" name="Straight Connector 97"/>
              <p:cNvCxnSpPr/>
              <p:nvPr/>
            </p:nvCxnSpPr>
            <p:spPr>
              <a:xfrm rot="16200000" flipV="1">
                <a:off x="732961" y="2302205"/>
                <a:ext cx="1638299" cy="5691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  <a:prstDash val="sysDot"/>
                <a:headEnd type="none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Rounded Rectangle 100"/>
              <p:cNvSpPr/>
              <p:nvPr/>
            </p:nvSpPr>
            <p:spPr>
              <a:xfrm>
                <a:off x="1447800" y="1848965"/>
                <a:ext cx="214311" cy="1267162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07" name="Group 139"/>
            <p:cNvGrpSpPr/>
            <p:nvPr/>
          </p:nvGrpSpPr>
          <p:grpSpPr>
            <a:xfrm flipH="1">
              <a:off x="2301618" y="1392702"/>
              <a:ext cx="227300" cy="1737596"/>
              <a:chOff x="1828800" y="1485901"/>
              <a:chExt cx="214311" cy="1638299"/>
            </a:xfrm>
          </p:grpSpPr>
          <p:cxnSp>
            <p:nvCxnSpPr>
              <p:cNvPr id="114" name="Straight Connector 103"/>
              <p:cNvCxnSpPr/>
              <p:nvPr/>
            </p:nvCxnSpPr>
            <p:spPr>
              <a:xfrm rot="16200000" flipV="1">
                <a:off x="1113961" y="2302205"/>
                <a:ext cx="1638299" cy="5691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  <a:prstDash val="sysDot"/>
                <a:headEnd type="none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5" name="Rounded Rectangle 106"/>
              <p:cNvSpPr/>
              <p:nvPr/>
            </p:nvSpPr>
            <p:spPr>
              <a:xfrm>
                <a:off x="1828800" y="2389801"/>
                <a:ext cx="214311" cy="724092"/>
              </a:xfrm>
              <a:prstGeom prst="round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08" name="Group 140"/>
            <p:cNvGrpSpPr/>
            <p:nvPr/>
          </p:nvGrpSpPr>
          <p:grpSpPr>
            <a:xfrm flipH="1">
              <a:off x="2641451" y="1392702"/>
              <a:ext cx="227300" cy="1737597"/>
              <a:chOff x="2209800" y="1485901"/>
              <a:chExt cx="214311" cy="1638299"/>
            </a:xfrm>
          </p:grpSpPr>
          <p:cxnSp>
            <p:nvCxnSpPr>
              <p:cNvPr id="112" name="Straight Connector 107"/>
              <p:cNvCxnSpPr/>
              <p:nvPr/>
            </p:nvCxnSpPr>
            <p:spPr>
              <a:xfrm rot="16200000" flipV="1">
                <a:off x="1494961" y="2302205"/>
                <a:ext cx="1638299" cy="5691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  <a:prstDash val="sysDot"/>
                <a:headEnd type="none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Rounded Rectangle 120"/>
              <p:cNvSpPr/>
              <p:nvPr/>
            </p:nvSpPr>
            <p:spPr>
              <a:xfrm>
                <a:off x="2209800" y="2391053"/>
                <a:ext cx="214311" cy="724092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09" name="Group 141"/>
            <p:cNvGrpSpPr/>
            <p:nvPr/>
          </p:nvGrpSpPr>
          <p:grpSpPr>
            <a:xfrm flipH="1">
              <a:off x="2975248" y="1398558"/>
              <a:ext cx="227300" cy="1737599"/>
              <a:chOff x="2667000" y="1485901"/>
              <a:chExt cx="214311" cy="1638299"/>
            </a:xfrm>
          </p:grpSpPr>
          <p:cxnSp>
            <p:nvCxnSpPr>
              <p:cNvPr id="110" name="Straight Connector 127"/>
              <p:cNvCxnSpPr/>
              <p:nvPr/>
            </p:nvCxnSpPr>
            <p:spPr>
              <a:xfrm rot="16200000" flipV="1">
                <a:off x="1952161" y="2302205"/>
                <a:ext cx="1638299" cy="5691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  <a:prstDash val="sysDot"/>
                <a:headEnd type="none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Rounded Rectangle 128"/>
              <p:cNvSpPr/>
              <p:nvPr/>
            </p:nvSpPr>
            <p:spPr>
              <a:xfrm>
                <a:off x="2667000" y="2021660"/>
                <a:ext cx="214311" cy="1086138"/>
              </a:xfrm>
              <a:prstGeom prst="roundRect">
                <a:avLst/>
              </a:prstGeom>
              <a:solidFill>
                <a:srgbClr val="2A2A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20" name="圆角矩形 119"/>
          <p:cNvSpPr/>
          <p:nvPr/>
        </p:nvSpPr>
        <p:spPr>
          <a:xfrm>
            <a:off x="7275744" y="1481329"/>
            <a:ext cx="1840611" cy="5218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Segoe UI Symbol" panose="020B0502040204020203" pitchFamily="34" charset="0"/>
                <a:ea typeface="Segoe UI Symbol" panose="020B0502040204020203" pitchFamily="34" charset="0"/>
              </a:rPr>
              <a:t>CCTV </a:t>
            </a:r>
            <a:endParaRPr lang="zh-CN" altLang="en-US" b="1" dirty="0">
              <a:latin typeface="Segoe UI Symbol" panose="020B0502040204020203" pitchFamily="34" charset="0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7255777" y="3250088"/>
            <a:ext cx="20323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l-GR" altLang="zh-CN" sz="1200" b="1" dirty="0">
                <a:solidFill>
                  <a:srgbClr val="FFC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Περίπτωση </a:t>
            </a:r>
            <a:r>
              <a:rPr lang="el-GR" altLang="zh-CN" sz="1200" b="1" dirty="0" err="1">
                <a:solidFill>
                  <a:srgbClr val="FFC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ψευδοσυναγερμών</a:t>
            </a:r>
            <a:endParaRPr lang="en-US" altLang="zh-CN" sz="1200" b="1" dirty="0">
              <a:solidFill>
                <a:srgbClr val="FFC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l-GR" altLang="zh-CN" sz="1200" b="1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Δυσκολίες εγκυρότητας κατά την διάρκεια της νύχτας</a:t>
            </a:r>
            <a:endParaRPr lang="en-US" altLang="zh-CN" sz="1200" b="1" dirty="0">
              <a:solidFill>
                <a:srgbClr val="FFC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4" name="文本框 123"/>
          <p:cNvSpPr txBox="1"/>
          <p:nvPr/>
        </p:nvSpPr>
        <p:spPr>
          <a:xfrm>
            <a:off x="7525299" y="2817126"/>
            <a:ext cx="14275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Camera</a:t>
            </a:r>
            <a:endParaRPr lang="zh-CN" alt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6" name="文本框 125"/>
          <p:cNvSpPr txBox="1"/>
          <p:nvPr/>
        </p:nvSpPr>
        <p:spPr>
          <a:xfrm>
            <a:off x="10222752" y="2266722"/>
            <a:ext cx="1969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dirty="0" err="1"/>
              <a:t>Ψευδο</a:t>
            </a:r>
            <a:r>
              <a:rPr lang="el-GR" altLang="zh-CN" dirty="0"/>
              <a:t>-συναγερμοί</a:t>
            </a:r>
            <a:endParaRPr lang="zh-CN" altLang="en-US" dirty="0"/>
          </a:p>
        </p:txBody>
      </p:sp>
      <p:sp>
        <p:nvSpPr>
          <p:cNvPr id="127" name="文本框 126"/>
          <p:cNvSpPr txBox="1"/>
          <p:nvPr/>
        </p:nvSpPr>
        <p:spPr>
          <a:xfrm>
            <a:off x="10238231" y="4714111"/>
            <a:ext cx="1785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dirty="0"/>
              <a:t>Επιρροή από τον περιβάλλον </a:t>
            </a:r>
            <a:endParaRPr lang="zh-CN" altLang="en-US" dirty="0"/>
          </a:p>
        </p:txBody>
      </p:sp>
      <p:sp>
        <p:nvSpPr>
          <p:cNvPr id="128" name="文本框 127"/>
          <p:cNvSpPr txBox="1"/>
          <p:nvPr/>
        </p:nvSpPr>
        <p:spPr>
          <a:xfrm>
            <a:off x="10238232" y="3583496"/>
            <a:ext cx="1785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dirty="0"/>
              <a:t>Κόστος</a:t>
            </a:r>
            <a:endParaRPr lang="zh-CN" altLang="en-US" dirty="0"/>
          </a:p>
        </p:txBody>
      </p:sp>
      <p:sp>
        <p:nvSpPr>
          <p:cNvPr id="129" name="文本框 128"/>
          <p:cNvSpPr txBox="1"/>
          <p:nvPr/>
        </p:nvSpPr>
        <p:spPr>
          <a:xfrm>
            <a:off x="10238232" y="4162433"/>
            <a:ext cx="1895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dirty="0"/>
              <a:t>Ασφαλές στον άνθρωπο</a:t>
            </a:r>
            <a:endParaRPr lang="zh-CN" altLang="en-US" dirty="0"/>
          </a:p>
        </p:txBody>
      </p:sp>
      <p:sp>
        <p:nvSpPr>
          <p:cNvPr id="130" name="文本框 129"/>
          <p:cNvSpPr txBox="1"/>
          <p:nvPr/>
        </p:nvSpPr>
        <p:spPr>
          <a:xfrm>
            <a:off x="10222752" y="2865887"/>
            <a:ext cx="1895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Λάθος αποτελέσματα</a:t>
            </a:r>
            <a:endParaRPr lang="en-US" altLang="zh-CN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1" name="图片 1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889" y="1536310"/>
            <a:ext cx="438255" cy="438255"/>
          </a:xfrm>
          <a:prstGeom prst="rect">
            <a:avLst/>
          </a:prstGeom>
        </p:spPr>
      </p:pic>
      <p:pic>
        <p:nvPicPr>
          <p:cNvPr id="133" name="图片 1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977" y="2062859"/>
            <a:ext cx="807128" cy="807128"/>
          </a:xfrm>
          <a:prstGeom prst="rect">
            <a:avLst/>
          </a:prstGeom>
        </p:spPr>
      </p:pic>
      <p:pic>
        <p:nvPicPr>
          <p:cNvPr id="134" name="图片 1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563" y="2048570"/>
            <a:ext cx="1045581" cy="1045581"/>
          </a:xfrm>
          <a:prstGeom prst="rect">
            <a:avLst/>
          </a:prstGeom>
        </p:spPr>
      </p:pic>
      <p:sp>
        <p:nvSpPr>
          <p:cNvPr id="135" name="矩形 134"/>
          <p:cNvSpPr/>
          <p:nvPr/>
        </p:nvSpPr>
        <p:spPr>
          <a:xfrm>
            <a:off x="0" y="319314"/>
            <a:ext cx="12192000" cy="638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66943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l-GR" altLang="zh-CN" sz="28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Γνωστές και δοκιμασμένες λύσεις περιμετρικής ασφάλειας</a:t>
            </a:r>
            <a:endParaRPr lang="zh-CN" altLang="en-US" sz="28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892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椭圆 103"/>
          <p:cNvSpPr/>
          <p:nvPr/>
        </p:nvSpPr>
        <p:spPr>
          <a:xfrm>
            <a:off x="7151310" y="911644"/>
            <a:ext cx="612000" cy="612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9" name="Group 58"/>
          <p:cNvGrpSpPr/>
          <p:nvPr/>
        </p:nvGrpSpPr>
        <p:grpSpPr>
          <a:xfrm>
            <a:off x="7424825" y="2172687"/>
            <a:ext cx="3990926" cy="4196806"/>
            <a:chOff x="6232318" y="1631840"/>
            <a:chExt cx="4969784" cy="5226160"/>
          </a:xfrm>
        </p:grpSpPr>
        <p:sp>
          <p:nvSpPr>
            <p:cNvPr id="4" name="Freeform 5"/>
            <p:cNvSpPr>
              <a:spLocks noEditPoints="1"/>
            </p:cNvSpPr>
            <p:nvPr/>
          </p:nvSpPr>
          <p:spPr bwMode="auto">
            <a:xfrm>
              <a:off x="7783740" y="4766317"/>
              <a:ext cx="1781183" cy="2091683"/>
            </a:xfrm>
            <a:custGeom>
              <a:avLst/>
              <a:gdLst>
                <a:gd name="T0" fmla="*/ 27 w 764"/>
                <a:gd name="T1" fmla="*/ 536 h 897"/>
                <a:gd name="T2" fmla="*/ 37 w 764"/>
                <a:gd name="T3" fmla="*/ 614 h 897"/>
                <a:gd name="T4" fmla="*/ 23 w 764"/>
                <a:gd name="T5" fmla="*/ 649 h 897"/>
                <a:gd name="T6" fmla="*/ 171 w 764"/>
                <a:gd name="T7" fmla="*/ 735 h 897"/>
                <a:gd name="T8" fmla="*/ 170 w 764"/>
                <a:gd name="T9" fmla="*/ 764 h 897"/>
                <a:gd name="T10" fmla="*/ 197 w 764"/>
                <a:gd name="T11" fmla="*/ 887 h 897"/>
                <a:gd name="T12" fmla="*/ 589 w 764"/>
                <a:gd name="T13" fmla="*/ 897 h 897"/>
                <a:gd name="T14" fmla="*/ 522 w 764"/>
                <a:gd name="T15" fmla="*/ 818 h 897"/>
                <a:gd name="T16" fmla="*/ 524 w 764"/>
                <a:gd name="T17" fmla="*/ 670 h 897"/>
                <a:gd name="T18" fmla="*/ 585 w 764"/>
                <a:gd name="T19" fmla="*/ 615 h 897"/>
                <a:gd name="T20" fmla="*/ 640 w 764"/>
                <a:gd name="T21" fmla="*/ 537 h 897"/>
                <a:gd name="T22" fmla="*/ 640 w 764"/>
                <a:gd name="T23" fmla="*/ 558 h 897"/>
                <a:gd name="T24" fmla="*/ 686 w 764"/>
                <a:gd name="T25" fmla="*/ 508 h 897"/>
                <a:gd name="T26" fmla="*/ 695 w 764"/>
                <a:gd name="T27" fmla="*/ 493 h 897"/>
                <a:gd name="T28" fmla="*/ 764 w 764"/>
                <a:gd name="T29" fmla="*/ 446 h 897"/>
                <a:gd name="T30" fmla="*/ 751 w 764"/>
                <a:gd name="T31" fmla="*/ 442 h 897"/>
                <a:gd name="T32" fmla="*/ 700 w 764"/>
                <a:gd name="T33" fmla="*/ 349 h 897"/>
                <a:gd name="T34" fmla="*/ 702 w 764"/>
                <a:gd name="T35" fmla="*/ 332 h 897"/>
                <a:gd name="T36" fmla="*/ 715 w 764"/>
                <a:gd name="T37" fmla="*/ 345 h 897"/>
                <a:gd name="T38" fmla="*/ 694 w 764"/>
                <a:gd name="T39" fmla="*/ 268 h 897"/>
                <a:gd name="T40" fmla="*/ 694 w 764"/>
                <a:gd name="T41" fmla="*/ 264 h 897"/>
                <a:gd name="T42" fmla="*/ 639 w 764"/>
                <a:gd name="T43" fmla="*/ 208 h 897"/>
                <a:gd name="T44" fmla="*/ 654 w 764"/>
                <a:gd name="T45" fmla="*/ 216 h 897"/>
                <a:gd name="T46" fmla="*/ 692 w 764"/>
                <a:gd name="T47" fmla="*/ 255 h 897"/>
                <a:gd name="T48" fmla="*/ 651 w 764"/>
                <a:gd name="T49" fmla="*/ 178 h 897"/>
                <a:gd name="T50" fmla="*/ 646 w 764"/>
                <a:gd name="T51" fmla="*/ 173 h 897"/>
                <a:gd name="T52" fmla="*/ 620 w 764"/>
                <a:gd name="T53" fmla="*/ 109 h 897"/>
                <a:gd name="T54" fmla="*/ 516 w 764"/>
                <a:gd name="T55" fmla="*/ 139 h 897"/>
                <a:gd name="T56" fmla="*/ 408 w 764"/>
                <a:gd name="T57" fmla="*/ 62 h 897"/>
                <a:gd name="T58" fmla="*/ 381 w 764"/>
                <a:gd name="T59" fmla="*/ 92 h 897"/>
                <a:gd name="T60" fmla="*/ 383 w 764"/>
                <a:gd name="T61" fmla="*/ 73 h 897"/>
                <a:gd name="T62" fmla="*/ 367 w 764"/>
                <a:gd name="T63" fmla="*/ 96 h 897"/>
                <a:gd name="T64" fmla="*/ 348 w 764"/>
                <a:gd name="T65" fmla="*/ 68 h 897"/>
                <a:gd name="T66" fmla="*/ 290 w 764"/>
                <a:gd name="T67" fmla="*/ 59 h 897"/>
                <a:gd name="T68" fmla="*/ 281 w 764"/>
                <a:gd name="T69" fmla="*/ 59 h 897"/>
                <a:gd name="T70" fmla="*/ 291 w 764"/>
                <a:gd name="T71" fmla="*/ 41 h 897"/>
                <a:gd name="T72" fmla="*/ 269 w 764"/>
                <a:gd name="T73" fmla="*/ 62 h 897"/>
                <a:gd name="T74" fmla="*/ 201 w 764"/>
                <a:gd name="T75" fmla="*/ 86 h 897"/>
                <a:gd name="T76" fmla="*/ 161 w 764"/>
                <a:gd name="T77" fmla="*/ 93 h 897"/>
                <a:gd name="T78" fmla="*/ 156 w 764"/>
                <a:gd name="T79" fmla="*/ 96 h 897"/>
                <a:gd name="T80" fmla="*/ 133 w 764"/>
                <a:gd name="T81" fmla="*/ 81 h 897"/>
                <a:gd name="T82" fmla="*/ 73 w 764"/>
                <a:gd name="T83" fmla="*/ 164 h 897"/>
                <a:gd name="T84" fmla="*/ 71 w 764"/>
                <a:gd name="T85" fmla="*/ 166 h 897"/>
                <a:gd name="T86" fmla="*/ 54 w 764"/>
                <a:gd name="T87" fmla="*/ 180 h 897"/>
                <a:gd name="T88" fmla="*/ 91 w 764"/>
                <a:gd name="T89" fmla="*/ 189 h 897"/>
                <a:gd name="T90" fmla="*/ 131 w 764"/>
                <a:gd name="T91" fmla="*/ 251 h 897"/>
                <a:gd name="T92" fmla="*/ 125 w 764"/>
                <a:gd name="T93" fmla="*/ 285 h 897"/>
                <a:gd name="T94" fmla="*/ 93 w 764"/>
                <a:gd name="T95" fmla="*/ 339 h 897"/>
                <a:gd name="T96" fmla="*/ 81 w 764"/>
                <a:gd name="T97" fmla="*/ 389 h 897"/>
                <a:gd name="T98" fmla="*/ 17 w 764"/>
                <a:gd name="T99" fmla="*/ 446 h 897"/>
                <a:gd name="T100" fmla="*/ 35 w 764"/>
                <a:gd name="T101" fmla="*/ 506 h 897"/>
                <a:gd name="T102" fmla="*/ 637 w 764"/>
                <a:gd name="T103" fmla="*/ 203 h 897"/>
                <a:gd name="T104" fmla="*/ 629 w 764"/>
                <a:gd name="T105" fmla="*/ 187 h 897"/>
                <a:gd name="T106" fmla="*/ 656 w 764"/>
                <a:gd name="T107" fmla="*/ 204 h 897"/>
                <a:gd name="T108" fmla="*/ 616 w 764"/>
                <a:gd name="T109" fmla="*/ 178 h 897"/>
                <a:gd name="T110" fmla="*/ 642 w 764"/>
                <a:gd name="T111" fmla="*/ 175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64" h="897">
                  <a:moveTo>
                    <a:pt x="35" y="506"/>
                  </a:moveTo>
                  <a:cubicBezTo>
                    <a:pt x="52" y="520"/>
                    <a:pt x="27" y="536"/>
                    <a:pt x="27" y="536"/>
                  </a:cubicBezTo>
                  <a:cubicBezTo>
                    <a:pt x="17" y="554"/>
                    <a:pt x="43" y="573"/>
                    <a:pt x="43" y="573"/>
                  </a:cubicBezTo>
                  <a:cubicBezTo>
                    <a:pt x="17" y="597"/>
                    <a:pt x="37" y="614"/>
                    <a:pt x="37" y="614"/>
                  </a:cubicBezTo>
                  <a:cubicBezTo>
                    <a:pt x="44" y="619"/>
                    <a:pt x="36" y="627"/>
                    <a:pt x="36" y="627"/>
                  </a:cubicBezTo>
                  <a:cubicBezTo>
                    <a:pt x="29" y="632"/>
                    <a:pt x="23" y="649"/>
                    <a:pt x="23" y="649"/>
                  </a:cubicBezTo>
                  <a:cubicBezTo>
                    <a:pt x="4" y="715"/>
                    <a:pt x="60" y="730"/>
                    <a:pt x="60" y="730"/>
                  </a:cubicBezTo>
                  <a:cubicBezTo>
                    <a:pt x="83" y="739"/>
                    <a:pt x="171" y="735"/>
                    <a:pt x="171" y="735"/>
                  </a:cubicBezTo>
                  <a:cubicBezTo>
                    <a:pt x="171" y="736"/>
                    <a:pt x="171" y="736"/>
                    <a:pt x="171" y="736"/>
                  </a:cubicBezTo>
                  <a:cubicBezTo>
                    <a:pt x="171" y="736"/>
                    <a:pt x="174" y="748"/>
                    <a:pt x="170" y="764"/>
                  </a:cubicBezTo>
                  <a:cubicBezTo>
                    <a:pt x="166" y="781"/>
                    <a:pt x="176" y="813"/>
                    <a:pt x="179" y="823"/>
                  </a:cubicBezTo>
                  <a:cubicBezTo>
                    <a:pt x="182" y="834"/>
                    <a:pt x="189" y="881"/>
                    <a:pt x="197" y="887"/>
                  </a:cubicBezTo>
                  <a:cubicBezTo>
                    <a:pt x="200" y="889"/>
                    <a:pt x="202" y="893"/>
                    <a:pt x="203" y="897"/>
                  </a:cubicBezTo>
                  <a:cubicBezTo>
                    <a:pt x="589" y="897"/>
                    <a:pt x="589" y="897"/>
                    <a:pt x="589" y="897"/>
                  </a:cubicBezTo>
                  <a:cubicBezTo>
                    <a:pt x="580" y="887"/>
                    <a:pt x="572" y="878"/>
                    <a:pt x="565" y="871"/>
                  </a:cubicBezTo>
                  <a:cubicBezTo>
                    <a:pt x="539" y="845"/>
                    <a:pt x="538" y="838"/>
                    <a:pt x="522" y="818"/>
                  </a:cubicBezTo>
                  <a:cubicBezTo>
                    <a:pt x="506" y="797"/>
                    <a:pt x="504" y="766"/>
                    <a:pt x="503" y="738"/>
                  </a:cubicBezTo>
                  <a:cubicBezTo>
                    <a:pt x="502" y="711"/>
                    <a:pt x="518" y="680"/>
                    <a:pt x="524" y="670"/>
                  </a:cubicBezTo>
                  <a:cubicBezTo>
                    <a:pt x="530" y="659"/>
                    <a:pt x="535" y="658"/>
                    <a:pt x="547" y="646"/>
                  </a:cubicBezTo>
                  <a:cubicBezTo>
                    <a:pt x="559" y="634"/>
                    <a:pt x="567" y="632"/>
                    <a:pt x="585" y="615"/>
                  </a:cubicBezTo>
                  <a:cubicBezTo>
                    <a:pt x="604" y="599"/>
                    <a:pt x="613" y="577"/>
                    <a:pt x="621" y="564"/>
                  </a:cubicBezTo>
                  <a:cubicBezTo>
                    <a:pt x="629" y="550"/>
                    <a:pt x="640" y="537"/>
                    <a:pt x="640" y="537"/>
                  </a:cubicBezTo>
                  <a:cubicBezTo>
                    <a:pt x="635" y="545"/>
                    <a:pt x="643" y="577"/>
                    <a:pt x="640" y="559"/>
                  </a:cubicBezTo>
                  <a:cubicBezTo>
                    <a:pt x="640" y="559"/>
                    <a:pt x="640" y="558"/>
                    <a:pt x="640" y="558"/>
                  </a:cubicBezTo>
                  <a:cubicBezTo>
                    <a:pt x="640" y="539"/>
                    <a:pt x="674" y="496"/>
                    <a:pt x="674" y="496"/>
                  </a:cubicBezTo>
                  <a:cubicBezTo>
                    <a:pt x="673" y="500"/>
                    <a:pt x="686" y="508"/>
                    <a:pt x="686" y="508"/>
                  </a:cubicBezTo>
                  <a:cubicBezTo>
                    <a:pt x="676" y="501"/>
                    <a:pt x="683" y="478"/>
                    <a:pt x="683" y="478"/>
                  </a:cubicBezTo>
                  <a:cubicBezTo>
                    <a:pt x="692" y="470"/>
                    <a:pt x="695" y="493"/>
                    <a:pt x="695" y="493"/>
                  </a:cubicBezTo>
                  <a:cubicBezTo>
                    <a:pt x="712" y="482"/>
                    <a:pt x="701" y="457"/>
                    <a:pt x="701" y="457"/>
                  </a:cubicBezTo>
                  <a:cubicBezTo>
                    <a:pt x="753" y="468"/>
                    <a:pt x="764" y="446"/>
                    <a:pt x="764" y="446"/>
                  </a:cubicBezTo>
                  <a:cubicBezTo>
                    <a:pt x="755" y="456"/>
                    <a:pt x="736" y="450"/>
                    <a:pt x="736" y="450"/>
                  </a:cubicBezTo>
                  <a:cubicBezTo>
                    <a:pt x="749" y="444"/>
                    <a:pt x="751" y="442"/>
                    <a:pt x="751" y="442"/>
                  </a:cubicBezTo>
                  <a:cubicBezTo>
                    <a:pt x="670" y="475"/>
                    <a:pt x="689" y="396"/>
                    <a:pt x="689" y="396"/>
                  </a:cubicBezTo>
                  <a:cubicBezTo>
                    <a:pt x="711" y="374"/>
                    <a:pt x="700" y="349"/>
                    <a:pt x="700" y="349"/>
                  </a:cubicBezTo>
                  <a:cubicBezTo>
                    <a:pt x="715" y="365"/>
                    <a:pt x="701" y="394"/>
                    <a:pt x="701" y="394"/>
                  </a:cubicBezTo>
                  <a:cubicBezTo>
                    <a:pt x="718" y="373"/>
                    <a:pt x="705" y="338"/>
                    <a:pt x="702" y="332"/>
                  </a:cubicBezTo>
                  <a:cubicBezTo>
                    <a:pt x="700" y="326"/>
                    <a:pt x="700" y="318"/>
                    <a:pt x="700" y="318"/>
                  </a:cubicBezTo>
                  <a:cubicBezTo>
                    <a:pt x="714" y="329"/>
                    <a:pt x="715" y="345"/>
                    <a:pt x="715" y="345"/>
                  </a:cubicBezTo>
                  <a:cubicBezTo>
                    <a:pt x="719" y="334"/>
                    <a:pt x="698" y="303"/>
                    <a:pt x="698" y="303"/>
                  </a:cubicBezTo>
                  <a:cubicBezTo>
                    <a:pt x="702" y="294"/>
                    <a:pt x="694" y="268"/>
                    <a:pt x="694" y="268"/>
                  </a:cubicBezTo>
                  <a:cubicBezTo>
                    <a:pt x="702" y="263"/>
                    <a:pt x="715" y="275"/>
                    <a:pt x="715" y="275"/>
                  </a:cubicBezTo>
                  <a:cubicBezTo>
                    <a:pt x="712" y="265"/>
                    <a:pt x="694" y="264"/>
                    <a:pt x="694" y="264"/>
                  </a:cubicBezTo>
                  <a:cubicBezTo>
                    <a:pt x="694" y="259"/>
                    <a:pt x="678" y="249"/>
                    <a:pt x="678" y="249"/>
                  </a:cubicBezTo>
                  <a:cubicBezTo>
                    <a:pt x="671" y="224"/>
                    <a:pt x="639" y="208"/>
                    <a:pt x="639" y="208"/>
                  </a:cubicBezTo>
                  <a:cubicBezTo>
                    <a:pt x="645" y="207"/>
                    <a:pt x="651" y="207"/>
                    <a:pt x="655" y="208"/>
                  </a:cubicBezTo>
                  <a:cubicBezTo>
                    <a:pt x="655" y="213"/>
                    <a:pt x="654" y="216"/>
                    <a:pt x="654" y="216"/>
                  </a:cubicBezTo>
                  <a:cubicBezTo>
                    <a:pt x="655" y="213"/>
                    <a:pt x="656" y="211"/>
                    <a:pt x="656" y="208"/>
                  </a:cubicBezTo>
                  <a:cubicBezTo>
                    <a:pt x="687" y="215"/>
                    <a:pt x="692" y="255"/>
                    <a:pt x="692" y="255"/>
                  </a:cubicBezTo>
                  <a:cubicBezTo>
                    <a:pt x="689" y="221"/>
                    <a:pt x="672" y="209"/>
                    <a:pt x="657" y="205"/>
                  </a:cubicBezTo>
                  <a:cubicBezTo>
                    <a:pt x="660" y="193"/>
                    <a:pt x="657" y="184"/>
                    <a:pt x="651" y="178"/>
                  </a:cubicBezTo>
                  <a:cubicBezTo>
                    <a:pt x="662" y="168"/>
                    <a:pt x="658" y="154"/>
                    <a:pt x="658" y="154"/>
                  </a:cubicBezTo>
                  <a:cubicBezTo>
                    <a:pt x="656" y="164"/>
                    <a:pt x="652" y="169"/>
                    <a:pt x="646" y="173"/>
                  </a:cubicBezTo>
                  <a:cubicBezTo>
                    <a:pt x="626" y="156"/>
                    <a:pt x="588" y="154"/>
                    <a:pt x="588" y="154"/>
                  </a:cubicBezTo>
                  <a:cubicBezTo>
                    <a:pt x="622" y="139"/>
                    <a:pt x="620" y="109"/>
                    <a:pt x="620" y="109"/>
                  </a:cubicBezTo>
                  <a:cubicBezTo>
                    <a:pt x="613" y="149"/>
                    <a:pt x="576" y="150"/>
                    <a:pt x="566" y="145"/>
                  </a:cubicBezTo>
                  <a:cubicBezTo>
                    <a:pt x="556" y="140"/>
                    <a:pt x="531" y="143"/>
                    <a:pt x="516" y="139"/>
                  </a:cubicBezTo>
                  <a:cubicBezTo>
                    <a:pt x="501" y="136"/>
                    <a:pt x="482" y="114"/>
                    <a:pt x="482" y="114"/>
                  </a:cubicBezTo>
                  <a:cubicBezTo>
                    <a:pt x="483" y="50"/>
                    <a:pt x="408" y="62"/>
                    <a:pt x="408" y="62"/>
                  </a:cubicBezTo>
                  <a:cubicBezTo>
                    <a:pt x="398" y="36"/>
                    <a:pt x="368" y="45"/>
                    <a:pt x="368" y="45"/>
                  </a:cubicBezTo>
                  <a:cubicBezTo>
                    <a:pt x="439" y="56"/>
                    <a:pt x="381" y="92"/>
                    <a:pt x="381" y="92"/>
                  </a:cubicBezTo>
                  <a:cubicBezTo>
                    <a:pt x="381" y="92"/>
                    <a:pt x="387" y="95"/>
                    <a:pt x="379" y="92"/>
                  </a:cubicBezTo>
                  <a:cubicBezTo>
                    <a:pt x="371" y="88"/>
                    <a:pt x="383" y="73"/>
                    <a:pt x="383" y="73"/>
                  </a:cubicBezTo>
                  <a:cubicBezTo>
                    <a:pt x="368" y="84"/>
                    <a:pt x="379" y="97"/>
                    <a:pt x="379" y="97"/>
                  </a:cubicBezTo>
                  <a:cubicBezTo>
                    <a:pt x="388" y="105"/>
                    <a:pt x="377" y="99"/>
                    <a:pt x="367" y="96"/>
                  </a:cubicBezTo>
                  <a:cubicBezTo>
                    <a:pt x="358" y="93"/>
                    <a:pt x="348" y="90"/>
                    <a:pt x="348" y="90"/>
                  </a:cubicBezTo>
                  <a:cubicBezTo>
                    <a:pt x="334" y="81"/>
                    <a:pt x="348" y="68"/>
                    <a:pt x="348" y="68"/>
                  </a:cubicBezTo>
                  <a:cubicBezTo>
                    <a:pt x="359" y="59"/>
                    <a:pt x="366" y="87"/>
                    <a:pt x="366" y="87"/>
                  </a:cubicBezTo>
                  <a:cubicBezTo>
                    <a:pt x="360" y="36"/>
                    <a:pt x="290" y="59"/>
                    <a:pt x="290" y="59"/>
                  </a:cubicBezTo>
                  <a:cubicBezTo>
                    <a:pt x="326" y="20"/>
                    <a:pt x="354" y="36"/>
                    <a:pt x="354" y="36"/>
                  </a:cubicBezTo>
                  <a:cubicBezTo>
                    <a:pt x="328" y="16"/>
                    <a:pt x="281" y="59"/>
                    <a:pt x="281" y="59"/>
                  </a:cubicBezTo>
                  <a:cubicBezTo>
                    <a:pt x="285" y="47"/>
                    <a:pt x="308" y="35"/>
                    <a:pt x="308" y="35"/>
                  </a:cubicBezTo>
                  <a:cubicBezTo>
                    <a:pt x="301" y="34"/>
                    <a:pt x="291" y="41"/>
                    <a:pt x="291" y="41"/>
                  </a:cubicBezTo>
                  <a:cubicBezTo>
                    <a:pt x="307" y="18"/>
                    <a:pt x="317" y="32"/>
                    <a:pt x="317" y="32"/>
                  </a:cubicBezTo>
                  <a:cubicBezTo>
                    <a:pt x="307" y="0"/>
                    <a:pt x="269" y="62"/>
                    <a:pt x="269" y="62"/>
                  </a:cubicBezTo>
                  <a:cubicBezTo>
                    <a:pt x="253" y="51"/>
                    <a:pt x="240" y="69"/>
                    <a:pt x="240" y="69"/>
                  </a:cubicBezTo>
                  <a:cubicBezTo>
                    <a:pt x="218" y="50"/>
                    <a:pt x="201" y="86"/>
                    <a:pt x="201" y="86"/>
                  </a:cubicBezTo>
                  <a:cubicBezTo>
                    <a:pt x="196" y="87"/>
                    <a:pt x="191" y="93"/>
                    <a:pt x="191" y="93"/>
                  </a:cubicBezTo>
                  <a:cubicBezTo>
                    <a:pt x="180" y="85"/>
                    <a:pt x="161" y="93"/>
                    <a:pt x="161" y="93"/>
                  </a:cubicBezTo>
                  <a:cubicBezTo>
                    <a:pt x="164" y="68"/>
                    <a:pt x="185" y="65"/>
                    <a:pt x="192" y="65"/>
                  </a:cubicBezTo>
                  <a:cubicBezTo>
                    <a:pt x="158" y="65"/>
                    <a:pt x="156" y="96"/>
                    <a:pt x="156" y="96"/>
                  </a:cubicBezTo>
                  <a:cubicBezTo>
                    <a:pt x="141" y="85"/>
                    <a:pt x="99" y="105"/>
                    <a:pt x="99" y="105"/>
                  </a:cubicBezTo>
                  <a:cubicBezTo>
                    <a:pt x="105" y="71"/>
                    <a:pt x="133" y="81"/>
                    <a:pt x="133" y="81"/>
                  </a:cubicBezTo>
                  <a:cubicBezTo>
                    <a:pt x="101" y="65"/>
                    <a:pt x="91" y="115"/>
                    <a:pt x="91" y="115"/>
                  </a:cubicBezTo>
                  <a:cubicBezTo>
                    <a:pt x="71" y="123"/>
                    <a:pt x="73" y="164"/>
                    <a:pt x="73" y="164"/>
                  </a:cubicBezTo>
                  <a:cubicBezTo>
                    <a:pt x="63" y="160"/>
                    <a:pt x="65" y="147"/>
                    <a:pt x="65" y="147"/>
                  </a:cubicBezTo>
                  <a:cubicBezTo>
                    <a:pt x="60" y="158"/>
                    <a:pt x="71" y="166"/>
                    <a:pt x="71" y="166"/>
                  </a:cubicBezTo>
                  <a:cubicBezTo>
                    <a:pt x="68" y="174"/>
                    <a:pt x="74" y="185"/>
                    <a:pt x="74" y="185"/>
                  </a:cubicBezTo>
                  <a:cubicBezTo>
                    <a:pt x="64" y="187"/>
                    <a:pt x="54" y="180"/>
                    <a:pt x="54" y="180"/>
                  </a:cubicBezTo>
                  <a:cubicBezTo>
                    <a:pt x="61" y="191"/>
                    <a:pt x="91" y="188"/>
                    <a:pt x="91" y="188"/>
                  </a:cubicBezTo>
                  <a:cubicBezTo>
                    <a:pt x="91" y="188"/>
                    <a:pt x="102" y="171"/>
                    <a:pt x="91" y="189"/>
                  </a:cubicBezTo>
                  <a:cubicBezTo>
                    <a:pt x="81" y="207"/>
                    <a:pt x="129" y="230"/>
                    <a:pt x="129" y="230"/>
                  </a:cubicBezTo>
                  <a:cubicBezTo>
                    <a:pt x="115" y="237"/>
                    <a:pt x="131" y="251"/>
                    <a:pt x="131" y="251"/>
                  </a:cubicBezTo>
                  <a:cubicBezTo>
                    <a:pt x="118" y="231"/>
                    <a:pt x="146" y="232"/>
                    <a:pt x="146" y="232"/>
                  </a:cubicBezTo>
                  <a:cubicBezTo>
                    <a:pt x="144" y="235"/>
                    <a:pt x="129" y="277"/>
                    <a:pt x="125" y="285"/>
                  </a:cubicBezTo>
                  <a:cubicBezTo>
                    <a:pt x="122" y="293"/>
                    <a:pt x="119" y="297"/>
                    <a:pt x="109" y="310"/>
                  </a:cubicBezTo>
                  <a:cubicBezTo>
                    <a:pt x="99" y="324"/>
                    <a:pt x="93" y="339"/>
                    <a:pt x="93" y="339"/>
                  </a:cubicBezTo>
                  <a:cubicBezTo>
                    <a:pt x="81" y="351"/>
                    <a:pt x="98" y="365"/>
                    <a:pt x="98" y="365"/>
                  </a:cubicBezTo>
                  <a:cubicBezTo>
                    <a:pt x="103" y="370"/>
                    <a:pt x="98" y="382"/>
                    <a:pt x="81" y="389"/>
                  </a:cubicBezTo>
                  <a:cubicBezTo>
                    <a:pt x="65" y="396"/>
                    <a:pt x="57" y="408"/>
                    <a:pt x="51" y="414"/>
                  </a:cubicBezTo>
                  <a:cubicBezTo>
                    <a:pt x="45" y="419"/>
                    <a:pt x="35" y="428"/>
                    <a:pt x="17" y="446"/>
                  </a:cubicBezTo>
                  <a:cubicBezTo>
                    <a:pt x="0" y="463"/>
                    <a:pt x="6" y="475"/>
                    <a:pt x="6" y="475"/>
                  </a:cubicBezTo>
                  <a:cubicBezTo>
                    <a:pt x="9" y="496"/>
                    <a:pt x="35" y="506"/>
                    <a:pt x="35" y="506"/>
                  </a:cubicBezTo>
                  <a:close/>
                  <a:moveTo>
                    <a:pt x="656" y="204"/>
                  </a:moveTo>
                  <a:cubicBezTo>
                    <a:pt x="645" y="202"/>
                    <a:pt x="637" y="203"/>
                    <a:pt x="637" y="203"/>
                  </a:cubicBezTo>
                  <a:cubicBezTo>
                    <a:pt x="638" y="198"/>
                    <a:pt x="628" y="193"/>
                    <a:pt x="628" y="193"/>
                  </a:cubicBezTo>
                  <a:cubicBezTo>
                    <a:pt x="629" y="190"/>
                    <a:pt x="629" y="187"/>
                    <a:pt x="629" y="187"/>
                  </a:cubicBezTo>
                  <a:cubicBezTo>
                    <a:pt x="637" y="185"/>
                    <a:pt x="643" y="183"/>
                    <a:pt x="648" y="180"/>
                  </a:cubicBezTo>
                  <a:cubicBezTo>
                    <a:pt x="655" y="188"/>
                    <a:pt x="657" y="197"/>
                    <a:pt x="656" y="204"/>
                  </a:cubicBezTo>
                  <a:close/>
                  <a:moveTo>
                    <a:pt x="642" y="175"/>
                  </a:moveTo>
                  <a:cubicBezTo>
                    <a:pt x="630" y="181"/>
                    <a:pt x="616" y="178"/>
                    <a:pt x="616" y="178"/>
                  </a:cubicBezTo>
                  <a:cubicBezTo>
                    <a:pt x="618" y="173"/>
                    <a:pt x="605" y="168"/>
                    <a:pt x="605" y="168"/>
                  </a:cubicBezTo>
                  <a:cubicBezTo>
                    <a:pt x="623" y="168"/>
                    <a:pt x="634" y="171"/>
                    <a:pt x="642" y="175"/>
                  </a:cubicBezTo>
                  <a:close/>
                </a:path>
              </a:pathLst>
            </a:custGeom>
            <a:solidFill>
              <a:srgbClr val="6B83AF"/>
            </a:solidFill>
            <a:ln>
              <a:noFill/>
            </a:ln>
            <a:extLst/>
          </p:spPr>
          <p:txBody>
            <a:bodyPr vert="horz" wrap="square" lIns="91430" tIns="45716" rIns="91430" bIns="457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6911115" y="4116699"/>
              <a:ext cx="934635" cy="960622"/>
              <a:chOff x="6746504" y="3812399"/>
              <a:chExt cx="1130908" cy="1162352"/>
            </a:xfrm>
          </p:grpSpPr>
          <p:sp>
            <p:nvSpPr>
              <p:cNvPr id="6" name="Freeform 6"/>
              <p:cNvSpPr>
                <a:spLocks/>
              </p:cNvSpPr>
              <p:nvPr/>
            </p:nvSpPr>
            <p:spPr bwMode="auto">
              <a:xfrm>
                <a:off x="6746504" y="3812399"/>
                <a:ext cx="1130908" cy="1162352"/>
              </a:xfrm>
              <a:custGeom>
                <a:avLst/>
                <a:gdLst>
                  <a:gd name="T0" fmla="*/ 419 w 441"/>
                  <a:gd name="T1" fmla="*/ 163 h 453"/>
                  <a:gd name="T2" fmla="*/ 166 w 441"/>
                  <a:gd name="T3" fmla="*/ 34 h 453"/>
                  <a:gd name="T4" fmla="*/ 33 w 441"/>
                  <a:gd name="T5" fmla="*/ 285 h 453"/>
                  <a:gd name="T6" fmla="*/ 286 w 441"/>
                  <a:gd name="T7" fmla="*/ 415 h 453"/>
                  <a:gd name="T8" fmla="*/ 299 w 441"/>
                  <a:gd name="T9" fmla="*/ 410 h 453"/>
                  <a:gd name="T10" fmla="*/ 391 w 441"/>
                  <a:gd name="T11" fmla="*/ 453 h 453"/>
                  <a:gd name="T12" fmla="*/ 373 w 441"/>
                  <a:gd name="T13" fmla="*/ 361 h 453"/>
                  <a:gd name="T14" fmla="*/ 419 w 441"/>
                  <a:gd name="T15" fmla="*/ 163 h 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41" h="453">
                    <a:moveTo>
                      <a:pt x="419" y="163"/>
                    </a:moveTo>
                    <a:cubicBezTo>
                      <a:pt x="386" y="58"/>
                      <a:pt x="272" y="0"/>
                      <a:pt x="166" y="34"/>
                    </a:cubicBezTo>
                    <a:cubicBezTo>
                      <a:pt x="59" y="67"/>
                      <a:pt x="0" y="180"/>
                      <a:pt x="33" y="285"/>
                    </a:cubicBezTo>
                    <a:cubicBezTo>
                      <a:pt x="66" y="390"/>
                      <a:pt x="180" y="448"/>
                      <a:pt x="286" y="415"/>
                    </a:cubicBezTo>
                    <a:cubicBezTo>
                      <a:pt x="290" y="413"/>
                      <a:pt x="295" y="412"/>
                      <a:pt x="299" y="410"/>
                    </a:cubicBezTo>
                    <a:cubicBezTo>
                      <a:pt x="391" y="453"/>
                      <a:pt x="391" y="453"/>
                      <a:pt x="391" y="453"/>
                    </a:cubicBezTo>
                    <a:cubicBezTo>
                      <a:pt x="373" y="361"/>
                      <a:pt x="373" y="361"/>
                      <a:pt x="373" y="361"/>
                    </a:cubicBezTo>
                    <a:cubicBezTo>
                      <a:pt x="421" y="310"/>
                      <a:pt x="441" y="235"/>
                      <a:pt x="419" y="16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" name="Freeform 22"/>
              <p:cNvSpPr>
                <a:spLocks noEditPoints="1"/>
              </p:cNvSpPr>
              <p:nvPr/>
            </p:nvSpPr>
            <p:spPr bwMode="auto">
              <a:xfrm>
                <a:off x="6928664" y="4178887"/>
                <a:ext cx="548648" cy="549732"/>
              </a:xfrm>
              <a:custGeom>
                <a:avLst/>
                <a:gdLst>
                  <a:gd name="T0" fmla="*/ 206 w 214"/>
                  <a:gd name="T1" fmla="*/ 84 h 214"/>
                  <a:gd name="T2" fmla="*/ 194 w 214"/>
                  <a:gd name="T3" fmla="*/ 84 h 214"/>
                  <a:gd name="T4" fmla="*/ 185 w 214"/>
                  <a:gd name="T5" fmla="*/ 60 h 214"/>
                  <a:gd name="T6" fmla="*/ 193 w 214"/>
                  <a:gd name="T7" fmla="*/ 52 h 214"/>
                  <a:gd name="T8" fmla="*/ 193 w 214"/>
                  <a:gd name="T9" fmla="*/ 41 h 214"/>
                  <a:gd name="T10" fmla="*/ 170 w 214"/>
                  <a:gd name="T11" fmla="*/ 19 h 214"/>
                  <a:gd name="T12" fmla="*/ 159 w 214"/>
                  <a:gd name="T13" fmla="*/ 19 h 214"/>
                  <a:gd name="T14" fmla="*/ 152 w 214"/>
                  <a:gd name="T15" fmla="*/ 26 h 214"/>
                  <a:gd name="T16" fmla="*/ 130 w 214"/>
                  <a:gd name="T17" fmla="*/ 16 h 214"/>
                  <a:gd name="T18" fmla="*/ 130 w 214"/>
                  <a:gd name="T19" fmla="*/ 8 h 214"/>
                  <a:gd name="T20" fmla="*/ 123 w 214"/>
                  <a:gd name="T21" fmla="*/ 0 h 214"/>
                  <a:gd name="T22" fmla="*/ 91 w 214"/>
                  <a:gd name="T23" fmla="*/ 0 h 214"/>
                  <a:gd name="T24" fmla="*/ 84 w 214"/>
                  <a:gd name="T25" fmla="*/ 8 h 214"/>
                  <a:gd name="T26" fmla="*/ 84 w 214"/>
                  <a:gd name="T27" fmla="*/ 14 h 214"/>
                  <a:gd name="T28" fmla="*/ 56 w 214"/>
                  <a:gd name="T29" fmla="*/ 25 h 214"/>
                  <a:gd name="T30" fmla="*/ 52 w 214"/>
                  <a:gd name="T31" fmla="*/ 21 h 214"/>
                  <a:gd name="T32" fmla="*/ 41 w 214"/>
                  <a:gd name="T33" fmla="*/ 22 h 214"/>
                  <a:gd name="T34" fmla="*/ 19 w 214"/>
                  <a:gd name="T35" fmla="*/ 44 h 214"/>
                  <a:gd name="T36" fmla="*/ 19 w 214"/>
                  <a:gd name="T37" fmla="*/ 55 h 214"/>
                  <a:gd name="T38" fmla="*/ 23 w 214"/>
                  <a:gd name="T39" fmla="*/ 58 h 214"/>
                  <a:gd name="T40" fmla="*/ 13 w 214"/>
                  <a:gd name="T41" fmla="*/ 84 h 214"/>
                  <a:gd name="T42" fmla="*/ 8 w 214"/>
                  <a:gd name="T43" fmla="*/ 84 h 214"/>
                  <a:gd name="T44" fmla="*/ 0 w 214"/>
                  <a:gd name="T45" fmla="*/ 91 h 214"/>
                  <a:gd name="T46" fmla="*/ 0 w 214"/>
                  <a:gd name="T47" fmla="*/ 123 h 214"/>
                  <a:gd name="T48" fmla="*/ 8 w 214"/>
                  <a:gd name="T49" fmla="*/ 131 h 214"/>
                  <a:gd name="T50" fmla="*/ 13 w 214"/>
                  <a:gd name="T51" fmla="*/ 131 h 214"/>
                  <a:gd name="T52" fmla="*/ 26 w 214"/>
                  <a:gd name="T53" fmla="*/ 157 h 214"/>
                  <a:gd name="T54" fmla="*/ 21 w 214"/>
                  <a:gd name="T55" fmla="*/ 162 h 214"/>
                  <a:gd name="T56" fmla="*/ 21 w 214"/>
                  <a:gd name="T57" fmla="*/ 173 h 214"/>
                  <a:gd name="T58" fmla="*/ 44 w 214"/>
                  <a:gd name="T59" fmla="*/ 195 h 214"/>
                  <a:gd name="T60" fmla="*/ 55 w 214"/>
                  <a:gd name="T61" fmla="*/ 195 h 214"/>
                  <a:gd name="T62" fmla="*/ 61 w 214"/>
                  <a:gd name="T63" fmla="*/ 189 h 214"/>
                  <a:gd name="T64" fmla="*/ 84 w 214"/>
                  <a:gd name="T65" fmla="*/ 197 h 214"/>
                  <a:gd name="T66" fmla="*/ 84 w 214"/>
                  <a:gd name="T67" fmla="*/ 206 h 214"/>
                  <a:gd name="T68" fmla="*/ 91 w 214"/>
                  <a:gd name="T69" fmla="*/ 214 h 214"/>
                  <a:gd name="T70" fmla="*/ 123 w 214"/>
                  <a:gd name="T71" fmla="*/ 214 h 214"/>
                  <a:gd name="T72" fmla="*/ 130 w 214"/>
                  <a:gd name="T73" fmla="*/ 206 h 214"/>
                  <a:gd name="T74" fmla="*/ 130 w 214"/>
                  <a:gd name="T75" fmla="*/ 195 h 214"/>
                  <a:gd name="T76" fmla="*/ 153 w 214"/>
                  <a:gd name="T77" fmla="*/ 184 h 214"/>
                  <a:gd name="T78" fmla="*/ 162 w 214"/>
                  <a:gd name="T79" fmla="*/ 193 h 214"/>
                  <a:gd name="T80" fmla="*/ 173 w 214"/>
                  <a:gd name="T81" fmla="*/ 193 h 214"/>
                  <a:gd name="T82" fmla="*/ 195 w 214"/>
                  <a:gd name="T83" fmla="*/ 170 h 214"/>
                  <a:gd name="T84" fmla="*/ 195 w 214"/>
                  <a:gd name="T85" fmla="*/ 159 h 214"/>
                  <a:gd name="T86" fmla="*/ 185 w 214"/>
                  <a:gd name="T87" fmla="*/ 150 h 214"/>
                  <a:gd name="T88" fmla="*/ 193 w 214"/>
                  <a:gd name="T89" fmla="*/ 131 h 214"/>
                  <a:gd name="T90" fmla="*/ 206 w 214"/>
                  <a:gd name="T91" fmla="*/ 131 h 214"/>
                  <a:gd name="T92" fmla="*/ 214 w 214"/>
                  <a:gd name="T93" fmla="*/ 123 h 214"/>
                  <a:gd name="T94" fmla="*/ 214 w 214"/>
                  <a:gd name="T95" fmla="*/ 91 h 214"/>
                  <a:gd name="T96" fmla="*/ 206 w 214"/>
                  <a:gd name="T97" fmla="*/ 84 h 214"/>
                  <a:gd name="T98" fmla="*/ 103 w 214"/>
                  <a:gd name="T99" fmla="*/ 156 h 214"/>
                  <a:gd name="T100" fmla="*/ 53 w 214"/>
                  <a:gd name="T101" fmla="*/ 106 h 214"/>
                  <a:gd name="T102" fmla="*/ 103 w 214"/>
                  <a:gd name="T103" fmla="*/ 55 h 214"/>
                  <a:gd name="T104" fmla="*/ 153 w 214"/>
                  <a:gd name="T105" fmla="*/ 106 h 214"/>
                  <a:gd name="T106" fmla="*/ 103 w 214"/>
                  <a:gd name="T107" fmla="*/ 156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14" h="214">
                    <a:moveTo>
                      <a:pt x="206" y="84"/>
                    </a:moveTo>
                    <a:cubicBezTo>
                      <a:pt x="194" y="84"/>
                      <a:pt x="194" y="84"/>
                      <a:pt x="194" y="84"/>
                    </a:cubicBezTo>
                    <a:cubicBezTo>
                      <a:pt x="192" y="75"/>
                      <a:pt x="189" y="68"/>
                      <a:pt x="185" y="60"/>
                    </a:cubicBezTo>
                    <a:cubicBezTo>
                      <a:pt x="193" y="52"/>
                      <a:pt x="193" y="52"/>
                      <a:pt x="193" y="52"/>
                    </a:cubicBezTo>
                    <a:cubicBezTo>
                      <a:pt x="196" y="49"/>
                      <a:pt x="196" y="44"/>
                      <a:pt x="193" y="41"/>
                    </a:cubicBezTo>
                    <a:cubicBezTo>
                      <a:pt x="170" y="19"/>
                      <a:pt x="170" y="19"/>
                      <a:pt x="170" y="19"/>
                    </a:cubicBezTo>
                    <a:cubicBezTo>
                      <a:pt x="167" y="16"/>
                      <a:pt x="162" y="16"/>
                      <a:pt x="159" y="19"/>
                    </a:cubicBezTo>
                    <a:cubicBezTo>
                      <a:pt x="152" y="26"/>
                      <a:pt x="152" y="26"/>
                      <a:pt x="152" y="26"/>
                    </a:cubicBezTo>
                    <a:cubicBezTo>
                      <a:pt x="146" y="22"/>
                      <a:pt x="138" y="19"/>
                      <a:pt x="130" y="16"/>
                    </a:cubicBezTo>
                    <a:cubicBezTo>
                      <a:pt x="130" y="8"/>
                      <a:pt x="130" y="8"/>
                      <a:pt x="130" y="8"/>
                    </a:cubicBezTo>
                    <a:cubicBezTo>
                      <a:pt x="130" y="4"/>
                      <a:pt x="127" y="0"/>
                      <a:pt x="123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87" y="0"/>
                      <a:pt x="84" y="4"/>
                      <a:pt x="84" y="8"/>
                    </a:cubicBezTo>
                    <a:cubicBezTo>
                      <a:pt x="84" y="14"/>
                      <a:pt x="84" y="14"/>
                      <a:pt x="84" y="14"/>
                    </a:cubicBezTo>
                    <a:cubicBezTo>
                      <a:pt x="74" y="17"/>
                      <a:pt x="64" y="20"/>
                      <a:pt x="56" y="25"/>
                    </a:cubicBezTo>
                    <a:cubicBezTo>
                      <a:pt x="52" y="21"/>
                      <a:pt x="52" y="21"/>
                      <a:pt x="52" y="21"/>
                    </a:cubicBezTo>
                    <a:cubicBezTo>
                      <a:pt x="49" y="18"/>
                      <a:pt x="44" y="19"/>
                      <a:pt x="41" y="22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16" y="47"/>
                      <a:pt x="16" y="52"/>
                      <a:pt x="19" y="55"/>
                    </a:cubicBezTo>
                    <a:cubicBezTo>
                      <a:pt x="23" y="58"/>
                      <a:pt x="23" y="58"/>
                      <a:pt x="23" y="58"/>
                    </a:cubicBezTo>
                    <a:cubicBezTo>
                      <a:pt x="18" y="66"/>
                      <a:pt x="15" y="75"/>
                      <a:pt x="13" y="84"/>
                    </a:cubicBezTo>
                    <a:cubicBezTo>
                      <a:pt x="8" y="84"/>
                      <a:pt x="8" y="84"/>
                      <a:pt x="8" y="84"/>
                    </a:cubicBezTo>
                    <a:cubicBezTo>
                      <a:pt x="4" y="84"/>
                      <a:pt x="0" y="87"/>
                      <a:pt x="0" y="91"/>
                    </a:cubicBezTo>
                    <a:cubicBezTo>
                      <a:pt x="0" y="123"/>
                      <a:pt x="0" y="123"/>
                      <a:pt x="0" y="123"/>
                    </a:cubicBezTo>
                    <a:cubicBezTo>
                      <a:pt x="0" y="127"/>
                      <a:pt x="4" y="131"/>
                      <a:pt x="8" y="131"/>
                    </a:cubicBezTo>
                    <a:cubicBezTo>
                      <a:pt x="13" y="131"/>
                      <a:pt x="13" y="131"/>
                      <a:pt x="13" y="131"/>
                    </a:cubicBezTo>
                    <a:cubicBezTo>
                      <a:pt x="16" y="140"/>
                      <a:pt x="20" y="149"/>
                      <a:pt x="26" y="157"/>
                    </a:cubicBezTo>
                    <a:cubicBezTo>
                      <a:pt x="21" y="162"/>
                      <a:pt x="21" y="162"/>
                      <a:pt x="21" y="162"/>
                    </a:cubicBezTo>
                    <a:cubicBezTo>
                      <a:pt x="18" y="165"/>
                      <a:pt x="18" y="170"/>
                      <a:pt x="21" y="173"/>
                    </a:cubicBezTo>
                    <a:cubicBezTo>
                      <a:pt x="44" y="195"/>
                      <a:pt x="44" y="195"/>
                      <a:pt x="44" y="195"/>
                    </a:cubicBezTo>
                    <a:cubicBezTo>
                      <a:pt x="47" y="198"/>
                      <a:pt x="52" y="198"/>
                      <a:pt x="55" y="195"/>
                    </a:cubicBezTo>
                    <a:cubicBezTo>
                      <a:pt x="61" y="189"/>
                      <a:pt x="61" y="189"/>
                      <a:pt x="61" y="189"/>
                    </a:cubicBezTo>
                    <a:cubicBezTo>
                      <a:pt x="68" y="192"/>
                      <a:pt x="76" y="195"/>
                      <a:pt x="84" y="197"/>
                    </a:cubicBezTo>
                    <a:cubicBezTo>
                      <a:pt x="84" y="206"/>
                      <a:pt x="84" y="206"/>
                      <a:pt x="84" y="206"/>
                    </a:cubicBezTo>
                    <a:cubicBezTo>
                      <a:pt x="84" y="211"/>
                      <a:pt x="87" y="214"/>
                      <a:pt x="91" y="214"/>
                    </a:cubicBezTo>
                    <a:cubicBezTo>
                      <a:pt x="123" y="214"/>
                      <a:pt x="123" y="214"/>
                      <a:pt x="123" y="214"/>
                    </a:cubicBezTo>
                    <a:cubicBezTo>
                      <a:pt x="127" y="214"/>
                      <a:pt x="130" y="211"/>
                      <a:pt x="130" y="206"/>
                    </a:cubicBezTo>
                    <a:cubicBezTo>
                      <a:pt x="130" y="195"/>
                      <a:pt x="130" y="195"/>
                      <a:pt x="130" y="195"/>
                    </a:cubicBezTo>
                    <a:cubicBezTo>
                      <a:pt x="139" y="192"/>
                      <a:pt x="146" y="189"/>
                      <a:pt x="153" y="184"/>
                    </a:cubicBezTo>
                    <a:cubicBezTo>
                      <a:pt x="162" y="193"/>
                      <a:pt x="162" y="193"/>
                      <a:pt x="162" y="193"/>
                    </a:cubicBezTo>
                    <a:cubicBezTo>
                      <a:pt x="165" y="196"/>
                      <a:pt x="170" y="196"/>
                      <a:pt x="173" y="193"/>
                    </a:cubicBezTo>
                    <a:cubicBezTo>
                      <a:pt x="195" y="170"/>
                      <a:pt x="195" y="170"/>
                      <a:pt x="195" y="170"/>
                    </a:cubicBezTo>
                    <a:cubicBezTo>
                      <a:pt x="198" y="167"/>
                      <a:pt x="198" y="162"/>
                      <a:pt x="195" y="159"/>
                    </a:cubicBezTo>
                    <a:cubicBezTo>
                      <a:pt x="185" y="150"/>
                      <a:pt x="185" y="150"/>
                      <a:pt x="185" y="150"/>
                    </a:cubicBezTo>
                    <a:cubicBezTo>
                      <a:pt x="188" y="144"/>
                      <a:pt x="191" y="137"/>
                      <a:pt x="193" y="131"/>
                    </a:cubicBezTo>
                    <a:cubicBezTo>
                      <a:pt x="206" y="131"/>
                      <a:pt x="206" y="131"/>
                      <a:pt x="206" y="131"/>
                    </a:cubicBezTo>
                    <a:cubicBezTo>
                      <a:pt x="210" y="131"/>
                      <a:pt x="214" y="127"/>
                      <a:pt x="214" y="123"/>
                    </a:cubicBezTo>
                    <a:cubicBezTo>
                      <a:pt x="214" y="91"/>
                      <a:pt x="214" y="91"/>
                      <a:pt x="214" y="91"/>
                    </a:cubicBezTo>
                    <a:cubicBezTo>
                      <a:pt x="214" y="87"/>
                      <a:pt x="210" y="84"/>
                      <a:pt x="206" y="84"/>
                    </a:cubicBezTo>
                    <a:close/>
                    <a:moveTo>
                      <a:pt x="103" y="156"/>
                    </a:moveTo>
                    <a:cubicBezTo>
                      <a:pt x="76" y="156"/>
                      <a:pt x="53" y="133"/>
                      <a:pt x="53" y="106"/>
                    </a:cubicBezTo>
                    <a:cubicBezTo>
                      <a:pt x="53" y="78"/>
                      <a:pt x="76" y="55"/>
                      <a:pt x="103" y="55"/>
                    </a:cubicBezTo>
                    <a:cubicBezTo>
                      <a:pt x="131" y="55"/>
                      <a:pt x="153" y="78"/>
                      <a:pt x="153" y="106"/>
                    </a:cubicBezTo>
                    <a:cubicBezTo>
                      <a:pt x="153" y="133"/>
                      <a:pt x="131" y="156"/>
                      <a:pt x="103" y="1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30" tIns="45716" rIns="91430" bIns="45716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" name="Freeform 23"/>
              <p:cNvSpPr>
                <a:spLocks noEditPoints="1"/>
              </p:cNvSpPr>
              <p:nvPr/>
            </p:nvSpPr>
            <p:spPr bwMode="auto">
              <a:xfrm>
                <a:off x="7433940" y="4159370"/>
                <a:ext cx="292757" cy="291672"/>
              </a:xfrm>
              <a:custGeom>
                <a:avLst/>
                <a:gdLst>
                  <a:gd name="T0" fmla="*/ 103 w 114"/>
                  <a:gd name="T1" fmla="*/ 30 h 114"/>
                  <a:gd name="T2" fmla="*/ 97 w 114"/>
                  <a:gd name="T3" fmla="*/ 31 h 114"/>
                  <a:gd name="T4" fmla="*/ 89 w 114"/>
                  <a:gd name="T5" fmla="*/ 21 h 114"/>
                  <a:gd name="T6" fmla="*/ 92 w 114"/>
                  <a:gd name="T7" fmla="*/ 16 h 114"/>
                  <a:gd name="T8" fmla="*/ 90 w 114"/>
                  <a:gd name="T9" fmla="*/ 10 h 114"/>
                  <a:gd name="T10" fmla="*/ 75 w 114"/>
                  <a:gd name="T11" fmla="*/ 3 h 114"/>
                  <a:gd name="T12" fmla="*/ 69 w 114"/>
                  <a:gd name="T13" fmla="*/ 5 h 114"/>
                  <a:gd name="T14" fmla="*/ 67 w 114"/>
                  <a:gd name="T15" fmla="*/ 9 h 114"/>
                  <a:gd name="T16" fmla="*/ 54 w 114"/>
                  <a:gd name="T17" fmla="*/ 8 h 114"/>
                  <a:gd name="T18" fmla="*/ 53 w 114"/>
                  <a:gd name="T19" fmla="*/ 3 h 114"/>
                  <a:gd name="T20" fmla="*/ 48 w 114"/>
                  <a:gd name="T21" fmla="*/ 1 h 114"/>
                  <a:gd name="T22" fmla="*/ 32 w 114"/>
                  <a:gd name="T23" fmla="*/ 6 h 114"/>
                  <a:gd name="T24" fmla="*/ 29 w 114"/>
                  <a:gd name="T25" fmla="*/ 11 h 114"/>
                  <a:gd name="T26" fmla="*/ 31 w 114"/>
                  <a:gd name="T27" fmla="*/ 14 h 114"/>
                  <a:gd name="T28" fmla="*/ 18 w 114"/>
                  <a:gd name="T29" fmla="*/ 24 h 114"/>
                  <a:gd name="T30" fmla="*/ 16 w 114"/>
                  <a:gd name="T31" fmla="*/ 23 h 114"/>
                  <a:gd name="T32" fmla="*/ 10 w 114"/>
                  <a:gd name="T33" fmla="*/ 24 h 114"/>
                  <a:gd name="T34" fmla="*/ 3 w 114"/>
                  <a:gd name="T35" fmla="*/ 39 h 114"/>
                  <a:gd name="T36" fmla="*/ 5 w 114"/>
                  <a:gd name="T37" fmla="*/ 45 h 114"/>
                  <a:gd name="T38" fmla="*/ 7 w 114"/>
                  <a:gd name="T39" fmla="*/ 46 h 114"/>
                  <a:gd name="T40" fmla="*/ 6 w 114"/>
                  <a:gd name="T41" fmla="*/ 60 h 114"/>
                  <a:gd name="T42" fmla="*/ 3 w 114"/>
                  <a:gd name="T43" fmla="*/ 61 h 114"/>
                  <a:gd name="T44" fmla="*/ 1 w 114"/>
                  <a:gd name="T45" fmla="*/ 66 h 114"/>
                  <a:gd name="T46" fmla="*/ 6 w 114"/>
                  <a:gd name="T47" fmla="*/ 82 h 114"/>
                  <a:gd name="T48" fmla="*/ 11 w 114"/>
                  <a:gd name="T49" fmla="*/ 85 h 114"/>
                  <a:gd name="T50" fmla="*/ 14 w 114"/>
                  <a:gd name="T51" fmla="*/ 84 h 114"/>
                  <a:gd name="T52" fmla="*/ 24 w 114"/>
                  <a:gd name="T53" fmla="*/ 95 h 114"/>
                  <a:gd name="T54" fmla="*/ 23 w 114"/>
                  <a:gd name="T55" fmla="*/ 98 h 114"/>
                  <a:gd name="T56" fmla="*/ 24 w 114"/>
                  <a:gd name="T57" fmla="*/ 104 h 114"/>
                  <a:gd name="T58" fmla="*/ 39 w 114"/>
                  <a:gd name="T59" fmla="*/ 111 h 114"/>
                  <a:gd name="T60" fmla="*/ 45 w 114"/>
                  <a:gd name="T61" fmla="*/ 109 h 114"/>
                  <a:gd name="T62" fmla="*/ 47 w 114"/>
                  <a:gd name="T63" fmla="*/ 105 h 114"/>
                  <a:gd name="T64" fmla="*/ 59 w 114"/>
                  <a:gd name="T65" fmla="*/ 106 h 114"/>
                  <a:gd name="T66" fmla="*/ 61 w 114"/>
                  <a:gd name="T67" fmla="*/ 111 h 114"/>
                  <a:gd name="T68" fmla="*/ 66 w 114"/>
                  <a:gd name="T69" fmla="*/ 113 h 114"/>
                  <a:gd name="T70" fmla="*/ 82 w 114"/>
                  <a:gd name="T71" fmla="*/ 108 h 114"/>
                  <a:gd name="T72" fmla="*/ 85 w 114"/>
                  <a:gd name="T73" fmla="*/ 103 h 114"/>
                  <a:gd name="T74" fmla="*/ 83 w 114"/>
                  <a:gd name="T75" fmla="*/ 97 h 114"/>
                  <a:gd name="T76" fmla="*/ 93 w 114"/>
                  <a:gd name="T77" fmla="*/ 89 h 114"/>
                  <a:gd name="T78" fmla="*/ 98 w 114"/>
                  <a:gd name="T79" fmla="*/ 92 h 114"/>
                  <a:gd name="T80" fmla="*/ 104 w 114"/>
                  <a:gd name="T81" fmla="*/ 90 h 114"/>
                  <a:gd name="T82" fmla="*/ 111 w 114"/>
                  <a:gd name="T83" fmla="*/ 75 h 114"/>
                  <a:gd name="T84" fmla="*/ 109 w 114"/>
                  <a:gd name="T85" fmla="*/ 69 h 114"/>
                  <a:gd name="T86" fmla="*/ 103 w 114"/>
                  <a:gd name="T87" fmla="*/ 66 h 114"/>
                  <a:gd name="T88" fmla="*/ 104 w 114"/>
                  <a:gd name="T89" fmla="*/ 55 h 114"/>
                  <a:gd name="T90" fmla="*/ 111 w 114"/>
                  <a:gd name="T91" fmla="*/ 53 h 114"/>
                  <a:gd name="T92" fmla="*/ 113 w 114"/>
                  <a:gd name="T93" fmla="*/ 48 h 114"/>
                  <a:gd name="T94" fmla="*/ 108 w 114"/>
                  <a:gd name="T95" fmla="*/ 32 h 114"/>
                  <a:gd name="T96" fmla="*/ 103 w 114"/>
                  <a:gd name="T97" fmla="*/ 30 h 114"/>
                  <a:gd name="T98" fmla="*/ 63 w 114"/>
                  <a:gd name="T99" fmla="*/ 82 h 114"/>
                  <a:gd name="T100" fmla="*/ 30 w 114"/>
                  <a:gd name="T101" fmla="*/ 65 h 114"/>
                  <a:gd name="T102" fmla="*/ 47 w 114"/>
                  <a:gd name="T103" fmla="*/ 32 h 114"/>
                  <a:gd name="T104" fmla="*/ 80 w 114"/>
                  <a:gd name="T105" fmla="*/ 49 h 114"/>
                  <a:gd name="T106" fmla="*/ 63 w 114"/>
                  <a:gd name="T107" fmla="*/ 82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14" h="114">
                    <a:moveTo>
                      <a:pt x="103" y="30"/>
                    </a:moveTo>
                    <a:cubicBezTo>
                      <a:pt x="97" y="31"/>
                      <a:pt x="97" y="31"/>
                      <a:pt x="97" y="31"/>
                    </a:cubicBezTo>
                    <a:cubicBezTo>
                      <a:pt x="95" y="28"/>
                      <a:pt x="92" y="24"/>
                      <a:pt x="89" y="21"/>
                    </a:cubicBezTo>
                    <a:cubicBezTo>
                      <a:pt x="92" y="16"/>
                      <a:pt x="92" y="16"/>
                      <a:pt x="92" y="16"/>
                    </a:cubicBezTo>
                    <a:cubicBezTo>
                      <a:pt x="92" y="14"/>
                      <a:pt x="92" y="11"/>
                      <a:pt x="90" y="10"/>
                    </a:cubicBezTo>
                    <a:cubicBezTo>
                      <a:pt x="75" y="3"/>
                      <a:pt x="75" y="3"/>
                      <a:pt x="75" y="3"/>
                    </a:cubicBezTo>
                    <a:cubicBezTo>
                      <a:pt x="73" y="2"/>
                      <a:pt x="70" y="3"/>
                      <a:pt x="69" y="5"/>
                    </a:cubicBezTo>
                    <a:cubicBezTo>
                      <a:pt x="67" y="9"/>
                      <a:pt x="67" y="9"/>
                      <a:pt x="67" y="9"/>
                    </a:cubicBezTo>
                    <a:cubicBezTo>
                      <a:pt x="63" y="8"/>
                      <a:pt x="59" y="8"/>
                      <a:pt x="54" y="8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2" y="1"/>
                      <a:pt x="50" y="0"/>
                      <a:pt x="48" y="1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0" y="7"/>
                      <a:pt x="29" y="9"/>
                      <a:pt x="29" y="11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26" y="17"/>
                      <a:pt x="22" y="20"/>
                      <a:pt x="18" y="24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4" y="22"/>
                      <a:pt x="11" y="22"/>
                      <a:pt x="10" y="24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2" y="41"/>
                      <a:pt x="3" y="44"/>
                      <a:pt x="5" y="45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6" y="51"/>
                      <a:pt x="5" y="55"/>
                      <a:pt x="6" y="60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1" y="62"/>
                      <a:pt x="0" y="64"/>
                      <a:pt x="1" y="66"/>
                    </a:cubicBezTo>
                    <a:cubicBezTo>
                      <a:pt x="6" y="82"/>
                      <a:pt x="6" y="82"/>
                      <a:pt x="6" y="82"/>
                    </a:cubicBezTo>
                    <a:cubicBezTo>
                      <a:pt x="7" y="84"/>
                      <a:pt x="9" y="85"/>
                      <a:pt x="11" y="85"/>
                    </a:cubicBezTo>
                    <a:cubicBezTo>
                      <a:pt x="14" y="84"/>
                      <a:pt x="14" y="84"/>
                      <a:pt x="14" y="84"/>
                    </a:cubicBezTo>
                    <a:cubicBezTo>
                      <a:pt x="17" y="88"/>
                      <a:pt x="20" y="92"/>
                      <a:pt x="24" y="95"/>
                    </a:cubicBezTo>
                    <a:cubicBezTo>
                      <a:pt x="23" y="98"/>
                      <a:pt x="23" y="98"/>
                      <a:pt x="23" y="98"/>
                    </a:cubicBezTo>
                    <a:cubicBezTo>
                      <a:pt x="22" y="100"/>
                      <a:pt x="22" y="103"/>
                      <a:pt x="24" y="104"/>
                    </a:cubicBezTo>
                    <a:cubicBezTo>
                      <a:pt x="39" y="111"/>
                      <a:pt x="39" y="111"/>
                      <a:pt x="39" y="111"/>
                    </a:cubicBezTo>
                    <a:cubicBezTo>
                      <a:pt x="41" y="112"/>
                      <a:pt x="44" y="111"/>
                      <a:pt x="45" y="109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51" y="106"/>
                      <a:pt x="55" y="106"/>
                      <a:pt x="59" y="106"/>
                    </a:cubicBezTo>
                    <a:cubicBezTo>
                      <a:pt x="61" y="111"/>
                      <a:pt x="61" y="111"/>
                      <a:pt x="61" y="111"/>
                    </a:cubicBezTo>
                    <a:cubicBezTo>
                      <a:pt x="62" y="113"/>
                      <a:pt x="64" y="114"/>
                      <a:pt x="66" y="113"/>
                    </a:cubicBezTo>
                    <a:cubicBezTo>
                      <a:pt x="82" y="108"/>
                      <a:pt x="82" y="108"/>
                      <a:pt x="82" y="108"/>
                    </a:cubicBezTo>
                    <a:cubicBezTo>
                      <a:pt x="84" y="108"/>
                      <a:pt x="85" y="105"/>
                      <a:pt x="85" y="103"/>
                    </a:cubicBezTo>
                    <a:cubicBezTo>
                      <a:pt x="83" y="97"/>
                      <a:pt x="83" y="97"/>
                      <a:pt x="83" y="97"/>
                    </a:cubicBezTo>
                    <a:cubicBezTo>
                      <a:pt x="86" y="95"/>
                      <a:pt x="90" y="92"/>
                      <a:pt x="93" y="89"/>
                    </a:cubicBezTo>
                    <a:cubicBezTo>
                      <a:pt x="98" y="92"/>
                      <a:pt x="98" y="92"/>
                      <a:pt x="98" y="92"/>
                    </a:cubicBezTo>
                    <a:cubicBezTo>
                      <a:pt x="100" y="92"/>
                      <a:pt x="103" y="92"/>
                      <a:pt x="104" y="90"/>
                    </a:cubicBezTo>
                    <a:cubicBezTo>
                      <a:pt x="111" y="75"/>
                      <a:pt x="111" y="75"/>
                      <a:pt x="111" y="75"/>
                    </a:cubicBezTo>
                    <a:cubicBezTo>
                      <a:pt x="112" y="73"/>
                      <a:pt x="111" y="70"/>
                      <a:pt x="109" y="69"/>
                    </a:cubicBezTo>
                    <a:cubicBezTo>
                      <a:pt x="103" y="66"/>
                      <a:pt x="103" y="66"/>
                      <a:pt x="103" y="66"/>
                    </a:cubicBezTo>
                    <a:cubicBezTo>
                      <a:pt x="104" y="63"/>
                      <a:pt x="104" y="59"/>
                      <a:pt x="104" y="55"/>
                    </a:cubicBezTo>
                    <a:cubicBezTo>
                      <a:pt x="111" y="53"/>
                      <a:pt x="111" y="53"/>
                      <a:pt x="111" y="53"/>
                    </a:cubicBezTo>
                    <a:cubicBezTo>
                      <a:pt x="113" y="52"/>
                      <a:pt x="114" y="50"/>
                      <a:pt x="113" y="48"/>
                    </a:cubicBezTo>
                    <a:cubicBezTo>
                      <a:pt x="108" y="32"/>
                      <a:pt x="108" y="32"/>
                      <a:pt x="108" y="32"/>
                    </a:cubicBezTo>
                    <a:cubicBezTo>
                      <a:pt x="108" y="30"/>
                      <a:pt x="105" y="29"/>
                      <a:pt x="103" y="30"/>
                    </a:cubicBezTo>
                    <a:close/>
                    <a:moveTo>
                      <a:pt x="63" y="82"/>
                    </a:moveTo>
                    <a:cubicBezTo>
                      <a:pt x="49" y="86"/>
                      <a:pt x="34" y="79"/>
                      <a:pt x="30" y="65"/>
                    </a:cubicBezTo>
                    <a:cubicBezTo>
                      <a:pt x="25" y="51"/>
                      <a:pt x="33" y="36"/>
                      <a:pt x="47" y="32"/>
                    </a:cubicBezTo>
                    <a:cubicBezTo>
                      <a:pt x="61" y="27"/>
                      <a:pt x="76" y="35"/>
                      <a:pt x="80" y="49"/>
                    </a:cubicBezTo>
                    <a:cubicBezTo>
                      <a:pt x="85" y="63"/>
                      <a:pt x="77" y="78"/>
                      <a:pt x="63" y="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30" tIns="45716" rIns="91430" bIns="45716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8820262" y="4009693"/>
              <a:ext cx="724050" cy="741973"/>
            </a:xfrm>
            <a:custGeom>
              <a:avLst/>
              <a:gdLst>
                <a:gd name="T0" fmla="*/ 266 w 342"/>
                <a:gd name="T1" fmla="*/ 292 h 350"/>
                <a:gd name="T2" fmla="*/ 290 w 342"/>
                <a:gd name="T3" fmla="*/ 78 h 350"/>
                <a:gd name="T4" fmla="*/ 76 w 342"/>
                <a:gd name="T5" fmla="*/ 52 h 350"/>
                <a:gd name="T6" fmla="*/ 53 w 342"/>
                <a:gd name="T7" fmla="*/ 265 h 350"/>
                <a:gd name="T8" fmla="*/ 59 w 342"/>
                <a:gd name="T9" fmla="*/ 273 h 350"/>
                <a:gd name="T10" fmla="*/ 54 w 342"/>
                <a:gd name="T11" fmla="*/ 350 h 350"/>
                <a:gd name="T12" fmla="*/ 114 w 342"/>
                <a:gd name="T13" fmla="*/ 312 h 350"/>
                <a:gd name="T14" fmla="*/ 266 w 342"/>
                <a:gd name="T15" fmla="*/ 292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2" h="350">
                  <a:moveTo>
                    <a:pt x="266" y="292"/>
                  </a:moveTo>
                  <a:cubicBezTo>
                    <a:pt x="331" y="240"/>
                    <a:pt x="342" y="144"/>
                    <a:pt x="290" y="78"/>
                  </a:cubicBezTo>
                  <a:cubicBezTo>
                    <a:pt x="237" y="12"/>
                    <a:pt x="142" y="0"/>
                    <a:pt x="76" y="52"/>
                  </a:cubicBezTo>
                  <a:cubicBezTo>
                    <a:pt x="11" y="104"/>
                    <a:pt x="0" y="199"/>
                    <a:pt x="53" y="265"/>
                  </a:cubicBezTo>
                  <a:cubicBezTo>
                    <a:pt x="55" y="268"/>
                    <a:pt x="57" y="271"/>
                    <a:pt x="59" y="273"/>
                  </a:cubicBezTo>
                  <a:cubicBezTo>
                    <a:pt x="54" y="350"/>
                    <a:pt x="54" y="350"/>
                    <a:pt x="54" y="350"/>
                  </a:cubicBezTo>
                  <a:cubicBezTo>
                    <a:pt x="114" y="312"/>
                    <a:pt x="114" y="312"/>
                    <a:pt x="114" y="312"/>
                  </a:cubicBezTo>
                  <a:cubicBezTo>
                    <a:pt x="163" y="333"/>
                    <a:pt x="221" y="327"/>
                    <a:pt x="266" y="2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30" tIns="45716" rIns="91430" bIns="457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9750416" y="2212111"/>
              <a:ext cx="1059194" cy="1174790"/>
            </a:xfrm>
            <a:custGeom>
              <a:avLst/>
              <a:gdLst>
                <a:gd name="T0" fmla="*/ 448 w 500"/>
                <a:gd name="T1" fmla="*/ 345 h 554"/>
                <a:gd name="T2" fmla="*/ 345 w 500"/>
                <a:gd name="T3" fmla="*/ 53 h 554"/>
                <a:gd name="T4" fmla="*/ 52 w 500"/>
                <a:gd name="T5" fmla="*/ 153 h 554"/>
                <a:gd name="T6" fmla="*/ 155 w 500"/>
                <a:gd name="T7" fmla="*/ 445 h 554"/>
                <a:gd name="T8" fmla="*/ 169 w 500"/>
                <a:gd name="T9" fmla="*/ 451 h 554"/>
                <a:gd name="T10" fmla="*/ 210 w 500"/>
                <a:gd name="T11" fmla="*/ 554 h 554"/>
                <a:gd name="T12" fmla="*/ 264 w 500"/>
                <a:gd name="T13" fmla="*/ 467 h 554"/>
                <a:gd name="T14" fmla="*/ 448 w 500"/>
                <a:gd name="T15" fmla="*/ 345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0" h="554">
                  <a:moveTo>
                    <a:pt x="448" y="345"/>
                  </a:moveTo>
                  <a:cubicBezTo>
                    <a:pt x="500" y="237"/>
                    <a:pt x="454" y="106"/>
                    <a:pt x="345" y="53"/>
                  </a:cubicBezTo>
                  <a:cubicBezTo>
                    <a:pt x="235" y="0"/>
                    <a:pt x="104" y="45"/>
                    <a:pt x="52" y="153"/>
                  </a:cubicBezTo>
                  <a:cubicBezTo>
                    <a:pt x="0" y="261"/>
                    <a:pt x="46" y="392"/>
                    <a:pt x="155" y="445"/>
                  </a:cubicBezTo>
                  <a:cubicBezTo>
                    <a:pt x="160" y="447"/>
                    <a:pt x="164" y="449"/>
                    <a:pt x="169" y="451"/>
                  </a:cubicBezTo>
                  <a:cubicBezTo>
                    <a:pt x="210" y="554"/>
                    <a:pt x="210" y="554"/>
                    <a:pt x="210" y="554"/>
                  </a:cubicBezTo>
                  <a:cubicBezTo>
                    <a:pt x="264" y="467"/>
                    <a:pt x="264" y="467"/>
                    <a:pt x="264" y="467"/>
                  </a:cubicBezTo>
                  <a:cubicBezTo>
                    <a:pt x="341" y="463"/>
                    <a:pt x="413" y="418"/>
                    <a:pt x="448" y="345"/>
                  </a:cubicBezTo>
                  <a:close/>
                </a:path>
              </a:pathLst>
            </a:custGeom>
            <a:solidFill>
              <a:srgbClr val="6B83AF"/>
            </a:solidFill>
            <a:ln>
              <a:noFill/>
            </a:ln>
          </p:spPr>
          <p:txBody>
            <a:bodyPr vert="horz" wrap="square" lIns="91430" tIns="45716" rIns="91430" bIns="457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Freeform 17"/>
            <p:cNvSpPr>
              <a:spLocks/>
            </p:cNvSpPr>
            <p:nvPr/>
          </p:nvSpPr>
          <p:spPr bwMode="auto">
            <a:xfrm>
              <a:off x="7224305" y="2008696"/>
              <a:ext cx="802907" cy="909545"/>
            </a:xfrm>
            <a:custGeom>
              <a:avLst/>
              <a:gdLst>
                <a:gd name="T0" fmla="*/ 359 w 379"/>
                <a:gd name="T1" fmla="*/ 224 h 429"/>
                <a:gd name="T2" fmla="*/ 226 w 379"/>
                <a:gd name="T3" fmla="*/ 20 h 429"/>
                <a:gd name="T4" fmla="*/ 20 w 379"/>
                <a:gd name="T5" fmla="*/ 151 h 429"/>
                <a:gd name="T6" fmla="*/ 153 w 379"/>
                <a:gd name="T7" fmla="*/ 355 h 429"/>
                <a:gd name="T8" fmla="*/ 165 w 379"/>
                <a:gd name="T9" fmla="*/ 357 h 429"/>
                <a:gd name="T10" fmla="*/ 215 w 379"/>
                <a:gd name="T11" fmla="*/ 429 h 429"/>
                <a:gd name="T12" fmla="*/ 241 w 379"/>
                <a:gd name="T13" fmla="*/ 352 h 429"/>
                <a:gd name="T14" fmla="*/ 359 w 379"/>
                <a:gd name="T15" fmla="*/ 224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9" h="429">
                  <a:moveTo>
                    <a:pt x="359" y="224"/>
                  </a:moveTo>
                  <a:cubicBezTo>
                    <a:pt x="379" y="132"/>
                    <a:pt x="319" y="40"/>
                    <a:pt x="226" y="20"/>
                  </a:cubicBezTo>
                  <a:cubicBezTo>
                    <a:pt x="132" y="0"/>
                    <a:pt x="40" y="58"/>
                    <a:pt x="20" y="151"/>
                  </a:cubicBezTo>
                  <a:cubicBezTo>
                    <a:pt x="0" y="244"/>
                    <a:pt x="60" y="335"/>
                    <a:pt x="153" y="355"/>
                  </a:cubicBezTo>
                  <a:cubicBezTo>
                    <a:pt x="157" y="356"/>
                    <a:pt x="161" y="357"/>
                    <a:pt x="165" y="357"/>
                  </a:cubicBezTo>
                  <a:cubicBezTo>
                    <a:pt x="215" y="429"/>
                    <a:pt x="215" y="429"/>
                    <a:pt x="215" y="429"/>
                  </a:cubicBezTo>
                  <a:cubicBezTo>
                    <a:pt x="241" y="352"/>
                    <a:pt x="241" y="352"/>
                    <a:pt x="241" y="352"/>
                  </a:cubicBezTo>
                  <a:cubicBezTo>
                    <a:pt x="299" y="334"/>
                    <a:pt x="346" y="287"/>
                    <a:pt x="359" y="2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30" tIns="45716" rIns="91430" bIns="457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Freeform 18"/>
            <p:cNvSpPr>
              <a:spLocks/>
            </p:cNvSpPr>
            <p:nvPr/>
          </p:nvSpPr>
          <p:spPr bwMode="auto">
            <a:xfrm>
              <a:off x="8309483" y="3068785"/>
              <a:ext cx="1059194" cy="1156869"/>
            </a:xfrm>
            <a:custGeom>
              <a:avLst/>
              <a:gdLst>
                <a:gd name="T0" fmla="*/ 435 w 500"/>
                <a:gd name="T1" fmla="*/ 369 h 546"/>
                <a:gd name="T2" fmla="*/ 369 w 500"/>
                <a:gd name="T3" fmla="*/ 66 h 546"/>
                <a:gd name="T4" fmla="*/ 66 w 500"/>
                <a:gd name="T5" fmla="*/ 129 h 546"/>
                <a:gd name="T6" fmla="*/ 132 w 500"/>
                <a:gd name="T7" fmla="*/ 431 h 546"/>
                <a:gd name="T8" fmla="*/ 144 w 500"/>
                <a:gd name="T9" fmla="*/ 439 h 546"/>
                <a:gd name="T10" fmla="*/ 172 w 500"/>
                <a:gd name="T11" fmla="*/ 546 h 546"/>
                <a:gd name="T12" fmla="*/ 237 w 500"/>
                <a:gd name="T13" fmla="*/ 466 h 546"/>
                <a:gd name="T14" fmla="*/ 435 w 500"/>
                <a:gd name="T15" fmla="*/ 369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0" h="546">
                  <a:moveTo>
                    <a:pt x="435" y="369"/>
                  </a:moveTo>
                  <a:cubicBezTo>
                    <a:pt x="500" y="268"/>
                    <a:pt x="471" y="133"/>
                    <a:pt x="369" y="66"/>
                  </a:cubicBezTo>
                  <a:cubicBezTo>
                    <a:pt x="267" y="0"/>
                    <a:pt x="131" y="28"/>
                    <a:pt x="66" y="129"/>
                  </a:cubicBezTo>
                  <a:cubicBezTo>
                    <a:pt x="0" y="229"/>
                    <a:pt x="30" y="365"/>
                    <a:pt x="132" y="431"/>
                  </a:cubicBezTo>
                  <a:cubicBezTo>
                    <a:pt x="136" y="434"/>
                    <a:pt x="140" y="436"/>
                    <a:pt x="144" y="439"/>
                  </a:cubicBezTo>
                  <a:cubicBezTo>
                    <a:pt x="172" y="546"/>
                    <a:pt x="172" y="546"/>
                    <a:pt x="172" y="546"/>
                  </a:cubicBezTo>
                  <a:cubicBezTo>
                    <a:pt x="237" y="466"/>
                    <a:pt x="237" y="466"/>
                    <a:pt x="237" y="466"/>
                  </a:cubicBezTo>
                  <a:cubicBezTo>
                    <a:pt x="313" y="472"/>
                    <a:pt x="390" y="437"/>
                    <a:pt x="435" y="3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30" tIns="45716" rIns="91430" bIns="457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1" name="Freeform 19"/>
            <p:cNvSpPr>
              <a:spLocks/>
            </p:cNvSpPr>
            <p:nvPr/>
          </p:nvSpPr>
          <p:spPr bwMode="auto">
            <a:xfrm>
              <a:off x="8423929" y="1631840"/>
              <a:ext cx="1046648" cy="1170310"/>
            </a:xfrm>
            <a:custGeom>
              <a:avLst/>
              <a:gdLst>
                <a:gd name="T0" fmla="*/ 455 w 494"/>
                <a:gd name="T1" fmla="*/ 317 h 552"/>
                <a:gd name="T2" fmla="*/ 317 w 494"/>
                <a:gd name="T3" fmla="*/ 39 h 552"/>
                <a:gd name="T4" fmla="*/ 39 w 494"/>
                <a:gd name="T5" fmla="*/ 174 h 552"/>
                <a:gd name="T6" fmla="*/ 176 w 494"/>
                <a:gd name="T7" fmla="*/ 451 h 552"/>
                <a:gd name="T8" fmla="*/ 190 w 494"/>
                <a:gd name="T9" fmla="*/ 455 h 552"/>
                <a:gd name="T10" fmla="*/ 243 w 494"/>
                <a:gd name="T11" fmla="*/ 552 h 552"/>
                <a:gd name="T12" fmla="*/ 287 w 494"/>
                <a:gd name="T13" fmla="*/ 460 h 552"/>
                <a:gd name="T14" fmla="*/ 455 w 494"/>
                <a:gd name="T15" fmla="*/ 317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4" h="552">
                  <a:moveTo>
                    <a:pt x="455" y="317"/>
                  </a:moveTo>
                  <a:cubicBezTo>
                    <a:pt x="494" y="203"/>
                    <a:pt x="432" y="79"/>
                    <a:pt x="317" y="39"/>
                  </a:cubicBezTo>
                  <a:cubicBezTo>
                    <a:pt x="202" y="0"/>
                    <a:pt x="78" y="60"/>
                    <a:pt x="39" y="174"/>
                  </a:cubicBezTo>
                  <a:cubicBezTo>
                    <a:pt x="0" y="287"/>
                    <a:pt x="61" y="412"/>
                    <a:pt x="176" y="451"/>
                  </a:cubicBezTo>
                  <a:cubicBezTo>
                    <a:pt x="181" y="453"/>
                    <a:pt x="186" y="454"/>
                    <a:pt x="190" y="455"/>
                  </a:cubicBezTo>
                  <a:cubicBezTo>
                    <a:pt x="243" y="552"/>
                    <a:pt x="243" y="552"/>
                    <a:pt x="243" y="552"/>
                  </a:cubicBezTo>
                  <a:cubicBezTo>
                    <a:pt x="287" y="460"/>
                    <a:pt x="287" y="460"/>
                    <a:pt x="287" y="460"/>
                  </a:cubicBezTo>
                  <a:cubicBezTo>
                    <a:pt x="362" y="446"/>
                    <a:pt x="428" y="394"/>
                    <a:pt x="455" y="317"/>
                  </a:cubicBezTo>
                  <a:close/>
                </a:path>
              </a:pathLst>
            </a:custGeom>
            <a:solidFill>
              <a:srgbClr val="6B83AF"/>
            </a:solidFill>
            <a:ln>
              <a:noFill/>
            </a:ln>
          </p:spPr>
          <p:txBody>
            <a:bodyPr vert="horz" wrap="square" lIns="91430" tIns="45716" rIns="91430" bIns="457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4" name="Freeform 7"/>
            <p:cNvSpPr>
              <a:spLocks/>
            </p:cNvSpPr>
            <p:nvPr/>
          </p:nvSpPr>
          <p:spPr bwMode="auto">
            <a:xfrm>
              <a:off x="9332833" y="3121655"/>
              <a:ext cx="847714" cy="902376"/>
            </a:xfrm>
            <a:custGeom>
              <a:avLst/>
              <a:gdLst>
                <a:gd name="T0" fmla="*/ 327 w 400"/>
                <a:gd name="T1" fmla="*/ 332 h 426"/>
                <a:gd name="T2" fmla="*/ 330 w 400"/>
                <a:gd name="T3" fmla="*/ 75 h 426"/>
                <a:gd name="T4" fmla="*/ 74 w 400"/>
                <a:gd name="T5" fmla="*/ 69 h 426"/>
                <a:gd name="T6" fmla="*/ 70 w 400"/>
                <a:gd name="T7" fmla="*/ 326 h 426"/>
                <a:gd name="T8" fmla="*/ 79 w 400"/>
                <a:gd name="T9" fmla="*/ 334 h 426"/>
                <a:gd name="T10" fmla="*/ 82 w 400"/>
                <a:gd name="T11" fmla="*/ 426 h 426"/>
                <a:gd name="T12" fmla="*/ 149 w 400"/>
                <a:gd name="T13" fmla="*/ 374 h 426"/>
                <a:gd name="T14" fmla="*/ 327 w 400"/>
                <a:gd name="T15" fmla="*/ 332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0" h="426">
                  <a:moveTo>
                    <a:pt x="327" y="332"/>
                  </a:moveTo>
                  <a:cubicBezTo>
                    <a:pt x="399" y="263"/>
                    <a:pt x="400" y="148"/>
                    <a:pt x="330" y="75"/>
                  </a:cubicBezTo>
                  <a:cubicBezTo>
                    <a:pt x="260" y="3"/>
                    <a:pt x="146" y="0"/>
                    <a:pt x="74" y="69"/>
                  </a:cubicBezTo>
                  <a:cubicBezTo>
                    <a:pt x="2" y="138"/>
                    <a:pt x="0" y="253"/>
                    <a:pt x="70" y="326"/>
                  </a:cubicBezTo>
                  <a:cubicBezTo>
                    <a:pt x="73" y="329"/>
                    <a:pt x="76" y="331"/>
                    <a:pt x="79" y="334"/>
                  </a:cubicBezTo>
                  <a:cubicBezTo>
                    <a:pt x="82" y="426"/>
                    <a:pt x="82" y="426"/>
                    <a:pt x="82" y="426"/>
                  </a:cubicBezTo>
                  <a:cubicBezTo>
                    <a:pt x="149" y="374"/>
                    <a:pt x="149" y="374"/>
                    <a:pt x="149" y="374"/>
                  </a:cubicBezTo>
                  <a:cubicBezTo>
                    <a:pt x="210" y="393"/>
                    <a:pt x="278" y="379"/>
                    <a:pt x="327" y="332"/>
                  </a:cubicBezTo>
                  <a:close/>
                </a:path>
              </a:pathLst>
            </a:custGeom>
            <a:solidFill>
              <a:srgbClr val="6B83AF"/>
            </a:solidFill>
            <a:ln>
              <a:noFill/>
            </a:ln>
          </p:spPr>
          <p:txBody>
            <a:bodyPr vert="horz" wrap="square" lIns="91430" tIns="45716" rIns="91430" bIns="457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8" name="Freeform 12"/>
            <p:cNvSpPr>
              <a:spLocks/>
            </p:cNvSpPr>
            <p:nvPr/>
          </p:nvSpPr>
          <p:spPr bwMode="auto">
            <a:xfrm>
              <a:off x="10146495" y="3213057"/>
              <a:ext cx="1055607" cy="1012596"/>
            </a:xfrm>
            <a:custGeom>
              <a:avLst/>
              <a:gdLst>
                <a:gd name="T0" fmla="*/ 314 w 498"/>
                <a:gd name="T1" fmla="*/ 456 h 478"/>
                <a:gd name="T2" fmla="*/ 465 w 498"/>
                <a:gd name="T3" fmla="*/ 187 h 478"/>
                <a:gd name="T4" fmla="*/ 197 w 498"/>
                <a:gd name="T5" fmla="*/ 32 h 478"/>
                <a:gd name="T6" fmla="*/ 46 w 498"/>
                <a:gd name="T7" fmla="*/ 302 h 478"/>
                <a:gd name="T8" fmla="*/ 50 w 498"/>
                <a:gd name="T9" fmla="*/ 316 h 478"/>
                <a:gd name="T10" fmla="*/ 0 w 498"/>
                <a:gd name="T11" fmla="*/ 415 h 478"/>
                <a:gd name="T12" fmla="*/ 101 w 498"/>
                <a:gd name="T13" fmla="*/ 398 h 478"/>
                <a:gd name="T14" fmla="*/ 314 w 498"/>
                <a:gd name="T15" fmla="*/ 456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8" h="478">
                  <a:moveTo>
                    <a:pt x="314" y="456"/>
                  </a:moveTo>
                  <a:cubicBezTo>
                    <a:pt x="430" y="425"/>
                    <a:pt x="498" y="304"/>
                    <a:pt x="465" y="187"/>
                  </a:cubicBezTo>
                  <a:cubicBezTo>
                    <a:pt x="433" y="69"/>
                    <a:pt x="313" y="0"/>
                    <a:pt x="197" y="32"/>
                  </a:cubicBezTo>
                  <a:cubicBezTo>
                    <a:pt x="81" y="64"/>
                    <a:pt x="14" y="185"/>
                    <a:pt x="46" y="302"/>
                  </a:cubicBezTo>
                  <a:cubicBezTo>
                    <a:pt x="47" y="307"/>
                    <a:pt x="49" y="312"/>
                    <a:pt x="50" y="316"/>
                  </a:cubicBezTo>
                  <a:cubicBezTo>
                    <a:pt x="0" y="415"/>
                    <a:pt x="0" y="415"/>
                    <a:pt x="0" y="415"/>
                  </a:cubicBezTo>
                  <a:cubicBezTo>
                    <a:pt x="101" y="398"/>
                    <a:pt x="101" y="398"/>
                    <a:pt x="101" y="398"/>
                  </a:cubicBezTo>
                  <a:cubicBezTo>
                    <a:pt x="155" y="453"/>
                    <a:pt x="235" y="478"/>
                    <a:pt x="314" y="4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30" tIns="45716" rIns="91430" bIns="457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1" name="Freeform 9"/>
            <p:cNvSpPr>
              <a:spLocks/>
            </p:cNvSpPr>
            <p:nvPr/>
          </p:nvSpPr>
          <p:spPr bwMode="auto">
            <a:xfrm>
              <a:off x="7855160" y="2471085"/>
              <a:ext cx="805596" cy="898790"/>
            </a:xfrm>
            <a:custGeom>
              <a:avLst/>
              <a:gdLst>
                <a:gd name="T0" fmla="*/ 347 w 380"/>
                <a:gd name="T1" fmla="*/ 249 h 424"/>
                <a:gd name="T2" fmla="*/ 250 w 380"/>
                <a:gd name="T3" fmla="*/ 33 h 424"/>
                <a:gd name="T4" fmla="*/ 33 w 380"/>
                <a:gd name="T5" fmla="*/ 129 h 424"/>
                <a:gd name="T6" fmla="*/ 131 w 380"/>
                <a:gd name="T7" fmla="*/ 344 h 424"/>
                <a:gd name="T8" fmla="*/ 141 w 380"/>
                <a:gd name="T9" fmla="*/ 348 h 424"/>
                <a:gd name="T10" fmla="*/ 179 w 380"/>
                <a:gd name="T11" fmla="*/ 424 h 424"/>
                <a:gd name="T12" fmla="*/ 215 w 380"/>
                <a:gd name="T13" fmla="*/ 354 h 424"/>
                <a:gd name="T14" fmla="*/ 347 w 380"/>
                <a:gd name="T15" fmla="*/ 249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24">
                  <a:moveTo>
                    <a:pt x="347" y="249"/>
                  </a:moveTo>
                  <a:cubicBezTo>
                    <a:pt x="380" y="163"/>
                    <a:pt x="337" y="67"/>
                    <a:pt x="250" y="33"/>
                  </a:cubicBezTo>
                  <a:cubicBezTo>
                    <a:pt x="163" y="0"/>
                    <a:pt x="66" y="43"/>
                    <a:pt x="33" y="129"/>
                  </a:cubicBezTo>
                  <a:cubicBezTo>
                    <a:pt x="0" y="215"/>
                    <a:pt x="44" y="311"/>
                    <a:pt x="131" y="344"/>
                  </a:cubicBezTo>
                  <a:cubicBezTo>
                    <a:pt x="134" y="346"/>
                    <a:pt x="138" y="347"/>
                    <a:pt x="141" y="348"/>
                  </a:cubicBezTo>
                  <a:cubicBezTo>
                    <a:pt x="179" y="424"/>
                    <a:pt x="179" y="424"/>
                    <a:pt x="179" y="424"/>
                  </a:cubicBezTo>
                  <a:cubicBezTo>
                    <a:pt x="215" y="354"/>
                    <a:pt x="215" y="354"/>
                    <a:pt x="215" y="354"/>
                  </a:cubicBezTo>
                  <a:cubicBezTo>
                    <a:pt x="273" y="346"/>
                    <a:pt x="325" y="307"/>
                    <a:pt x="347" y="2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30" tIns="45716" rIns="91430" bIns="457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4" name="Freeform 14"/>
            <p:cNvSpPr>
              <a:spLocks/>
            </p:cNvSpPr>
            <p:nvPr/>
          </p:nvSpPr>
          <p:spPr bwMode="auto">
            <a:xfrm>
              <a:off x="9455598" y="4119910"/>
              <a:ext cx="1051128" cy="1015284"/>
            </a:xfrm>
            <a:custGeom>
              <a:avLst/>
              <a:gdLst>
                <a:gd name="T0" fmla="*/ 315 w 496"/>
                <a:gd name="T1" fmla="*/ 456 h 479"/>
                <a:gd name="T2" fmla="*/ 462 w 496"/>
                <a:gd name="T3" fmla="*/ 184 h 479"/>
                <a:gd name="T4" fmla="*/ 191 w 496"/>
                <a:gd name="T5" fmla="*/ 34 h 479"/>
                <a:gd name="T6" fmla="*/ 44 w 496"/>
                <a:gd name="T7" fmla="*/ 307 h 479"/>
                <a:gd name="T8" fmla="*/ 49 w 496"/>
                <a:gd name="T9" fmla="*/ 321 h 479"/>
                <a:gd name="T10" fmla="*/ 0 w 496"/>
                <a:gd name="T11" fmla="*/ 420 h 479"/>
                <a:gd name="T12" fmla="*/ 101 w 496"/>
                <a:gd name="T13" fmla="*/ 402 h 479"/>
                <a:gd name="T14" fmla="*/ 315 w 496"/>
                <a:gd name="T15" fmla="*/ 456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6" h="479">
                  <a:moveTo>
                    <a:pt x="315" y="456"/>
                  </a:moveTo>
                  <a:cubicBezTo>
                    <a:pt x="430" y="422"/>
                    <a:pt x="496" y="300"/>
                    <a:pt x="462" y="184"/>
                  </a:cubicBezTo>
                  <a:cubicBezTo>
                    <a:pt x="427" y="67"/>
                    <a:pt x="306" y="0"/>
                    <a:pt x="191" y="34"/>
                  </a:cubicBezTo>
                  <a:cubicBezTo>
                    <a:pt x="75" y="68"/>
                    <a:pt x="10" y="190"/>
                    <a:pt x="44" y="307"/>
                  </a:cubicBezTo>
                  <a:cubicBezTo>
                    <a:pt x="46" y="311"/>
                    <a:pt x="47" y="316"/>
                    <a:pt x="49" y="321"/>
                  </a:cubicBezTo>
                  <a:cubicBezTo>
                    <a:pt x="0" y="420"/>
                    <a:pt x="0" y="420"/>
                    <a:pt x="0" y="420"/>
                  </a:cubicBezTo>
                  <a:cubicBezTo>
                    <a:pt x="101" y="402"/>
                    <a:pt x="101" y="402"/>
                    <a:pt x="101" y="402"/>
                  </a:cubicBezTo>
                  <a:cubicBezTo>
                    <a:pt x="156" y="456"/>
                    <a:pt x="237" y="479"/>
                    <a:pt x="315" y="456"/>
                  </a:cubicBezTo>
                  <a:close/>
                </a:path>
              </a:pathLst>
            </a:custGeom>
            <a:solidFill>
              <a:srgbClr val="6B83AF"/>
            </a:solidFill>
            <a:ln>
              <a:noFill/>
            </a:ln>
          </p:spPr>
          <p:txBody>
            <a:bodyPr vert="horz" wrap="square" lIns="91430" tIns="45716" rIns="91430" bIns="457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8" name="Freeform 20"/>
            <p:cNvSpPr>
              <a:spLocks/>
            </p:cNvSpPr>
            <p:nvPr/>
          </p:nvSpPr>
          <p:spPr bwMode="auto">
            <a:xfrm>
              <a:off x="6300422" y="3401239"/>
              <a:ext cx="887141" cy="826206"/>
            </a:xfrm>
            <a:custGeom>
              <a:avLst/>
              <a:gdLst>
                <a:gd name="T0" fmla="*/ 311 w 419"/>
                <a:gd name="T1" fmla="*/ 64 h 390"/>
                <a:gd name="T2" fmla="*/ 65 w 419"/>
                <a:gd name="T3" fmla="*/ 79 h 390"/>
                <a:gd name="T4" fmla="*/ 77 w 419"/>
                <a:gd name="T5" fmla="*/ 326 h 390"/>
                <a:gd name="T6" fmla="*/ 323 w 419"/>
                <a:gd name="T7" fmla="*/ 311 h 390"/>
                <a:gd name="T8" fmla="*/ 331 w 419"/>
                <a:gd name="T9" fmla="*/ 302 h 390"/>
                <a:gd name="T10" fmla="*/ 419 w 419"/>
                <a:gd name="T11" fmla="*/ 293 h 390"/>
                <a:gd name="T12" fmla="*/ 364 w 419"/>
                <a:gd name="T13" fmla="*/ 232 h 390"/>
                <a:gd name="T14" fmla="*/ 311 w 419"/>
                <a:gd name="T15" fmla="*/ 64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9" h="390">
                  <a:moveTo>
                    <a:pt x="311" y="64"/>
                  </a:moveTo>
                  <a:cubicBezTo>
                    <a:pt x="240" y="0"/>
                    <a:pt x="129" y="7"/>
                    <a:pt x="65" y="79"/>
                  </a:cubicBezTo>
                  <a:cubicBezTo>
                    <a:pt x="0" y="151"/>
                    <a:pt x="5" y="262"/>
                    <a:pt x="77" y="326"/>
                  </a:cubicBezTo>
                  <a:cubicBezTo>
                    <a:pt x="148" y="390"/>
                    <a:pt x="259" y="383"/>
                    <a:pt x="323" y="311"/>
                  </a:cubicBezTo>
                  <a:cubicBezTo>
                    <a:pt x="326" y="308"/>
                    <a:pt x="328" y="305"/>
                    <a:pt x="331" y="302"/>
                  </a:cubicBezTo>
                  <a:cubicBezTo>
                    <a:pt x="419" y="293"/>
                    <a:pt x="419" y="293"/>
                    <a:pt x="419" y="293"/>
                  </a:cubicBezTo>
                  <a:cubicBezTo>
                    <a:pt x="364" y="232"/>
                    <a:pt x="364" y="232"/>
                    <a:pt x="364" y="232"/>
                  </a:cubicBezTo>
                  <a:cubicBezTo>
                    <a:pt x="378" y="173"/>
                    <a:pt x="360" y="108"/>
                    <a:pt x="311" y="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30" tIns="45716" rIns="91430" bIns="457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1" name="Freeform 10"/>
            <p:cNvSpPr>
              <a:spLocks/>
            </p:cNvSpPr>
            <p:nvPr/>
          </p:nvSpPr>
          <p:spPr bwMode="auto">
            <a:xfrm>
              <a:off x="7202648" y="3165770"/>
              <a:ext cx="964206" cy="1080700"/>
            </a:xfrm>
            <a:custGeom>
              <a:avLst/>
              <a:gdLst>
                <a:gd name="T0" fmla="*/ 449 w 455"/>
                <a:gd name="T1" fmla="*/ 209 h 510"/>
                <a:gd name="T2" fmla="*/ 212 w 455"/>
                <a:gd name="T3" fmla="*/ 10 h 510"/>
                <a:gd name="T4" fmla="*/ 10 w 455"/>
                <a:gd name="T5" fmla="*/ 245 h 510"/>
                <a:gd name="T6" fmla="*/ 247 w 455"/>
                <a:gd name="T7" fmla="*/ 444 h 510"/>
                <a:gd name="T8" fmla="*/ 262 w 455"/>
                <a:gd name="T9" fmla="*/ 442 h 510"/>
                <a:gd name="T10" fmla="*/ 349 w 455"/>
                <a:gd name="T11" fmla="*/ 510 h 510"/>
                <a:gd name="T12" fmla="*/ 352 w 455"/>
                <a:gd name="T13" fmla="*/ 408 h 510"/>
                <a:gd name="T14" fmla="*/ 449 w 455"/>
                <a:gd name="T15" fmla="*/ 209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5" h="510">
                  <a:moveTo>
                    <a:pt x="449" y="209"/>
                  </a:moveTo>
                  <a:cubicBezTo>
                    <a:pt x="439" y="90"/>
                    <a:pt x="333" y="0"/>
                    <a:pt x="212" y="10"/>
                  </a:cubicBezTo>
                  <a:cubicBezTo>
                    <a:pt x="91" y="20"/>
                    <a:pt x="0" y="125"/>
                    <a:pt x="10" y="245"/>
                  </a:cubicBezTo>
                  <a:cubicBezTo>
                    <a:pt x="20" y="365"/>
                    <a:pt x="126" y="454"/>
                    <a:pt x="247" y="444"/>
                  </a:cubicBezTo>
                  <a:cubicBezTo>
                    <a:pt x="252" y="444"/>
                    <a:pt x="257" y="443"/>
                    <a:pt x="262" y="442"/>
                  </a:cubicBezTo>
                  <a:cubicBezTo>
                    <a:pt x="349" y="510"/>
                    <a:pt x="349" y="510"/>
                    <a:pt x="349" y="510"/>
                  </a:cubicBezTo>
                  <a:cubicBezTo>
                    <a:pt x="352" y="408"/>
                    <a:pt x="352" y="408"/>
                    <a:pt x="352" y="408"/>
                  </a:cubicBezTo>
                  <a:cubicBezTo>
                    <a:pt x="416" y="365"/>
                    <a:pt x="455" y="291"/>
                    <a:pt x="449" y="209"/>
                  </a:cubicBezTo>
                  <a:close/>
                </a:path>
              </a:pathLst>
            </a:custGeom>
            <a:solidFill>
              <a:srgbClr val="6B83AF"/>
            </a:solidFill>
            <a:ln>
              <a:noFill/>
            </a:ln>
          </p:spPr>
          <p:txBody>
            <a:bodyPr vert="horz" wrap="square" lIns="91430" tIns="45716" rIns="91430" bIns="457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4" name="Freeform 13"/>
            <p:cNvSpPr>
              <a:spLocks/>
            </p:cNvSpPr>
            <p:nvPr/>
          </p:nvSpPr>
          <p:spPr bwMode="auto">
            <a:xfrm>
              <a:off x="6232318" y="2301721"/>
              <a:ext cx="983024" cy="1076219"/>
            </a:xfrm>
            <a:custGeom>
              <a:avLst/>
              <a:gdLst>
                <a:gd name="T0" fmla="*/ 453 w 464"/>
                <a:gd name="T1" fmla="*/ 202 h 508"/>
                <a:gd name="T2" fmla="*/ 205 w 464"/>
                <a:gd name="T3" fmla="*/ 17 h 508"/>
                <a:gd name="T4" fmla="*/ 17 w 464"/>
                <a:gd name="T5" fmla="*/ 263 h 508"/>
                <a:gd name="T6" fmla="*/ 265 w 464"/>
                <a:gd name="T7" fmla="*/ 448 h 508"/>
                <a:gd name="T8" fmla="*/ 280 w 464"/>
                <a:gd name="T9" fmla="*/ 445 h 508"/>
                <a:gd name="T10" fmla="*/ 371 w 464"/>
                <a:gd name="T11" fmla="*/ 508 h 508"/>
                <a:gd name="T12" fmla="*/ 368 w 464"/>
                <a:gd name="T13" fmla="*/ 406 h 508"/>
                <a:gd name="T14" fmla="*/ 453 w 464"/>
                <a:gd name="T15" fmla="*/ 202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4" h="508">
                  <a:moveTo>
                    <a:pt x="453" y="202"/>
                  </a:moveTo>
                  <a:cubicBezTo>
                    <a:pt x="436" y="83"/>
                    <a:pt x="325" y="0"/>
                    <a:pt x="205" y="17"/>
                  </a:cubicBezTo>
                  <a:cubicBezTo>
                    <a:pt x="84" y="34"/>
                    <a:pt x="0" y="144"/>
                    <a:pt x="17" y="263"/>
                  </a:cubicBezTo>
                  <a:cubicBezTo>
                    <a:pt x="34" y="382"/>
                    <a:pt x="145" y="465"/>
                    <a:pt x="265" y="448"/>
                  </a:cubicBezTo>
                  <a:cubicBezTo>
                    <a:pt x="270" y="447"/>
                    <a:pt x="275" y="446"/>
                    <a:pt x="280" y="445"/>
                  </a:cubicBezTo>
                  <a:cubicBezTo>
                    <a:pt x="371" y="508"/>
                    <a:pt x="371" y="508"/>
                    <a:pt x="371" y="508"/>
                  </a:cubicBezTo>
                  <a:cubicBezTo>
                    <a:pt x="368" y="406"/>
                    <a:pt x="368" y="406"/>
                    <a:pt x="368" y="406"/>
                  </a:cubicBezTo>
                  <a:cubicBezTo>
                    <a:pt x="429" y="359"/>
                    <a:pt x="464" y="283"/>
                    <a:pt x="453" y="2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30" tIns="45716" rIns="91430" bIns="457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9020988" y="2621630"/>
              <a:ext cx="612934" cy="675661"/>
              <a:chOff x="9233851" y="2123085"/>
              <a:chExt cx="741650" cy="817550"/>
            </a:xfrm>
          </p:grpSpPr>
          <p:sp>
            <p:nvSpPr>
              <p:cNvPr id="57" name="Freeform 16"/>
              <p:cNvSpPr>
                <a:spLocks/>
              </p:cNvSpPr>
              <p:nvPr/>
            </p:nvSpPr>
            <p:spPr bwMode="auto">
              <a:xfrm>
                <a:off x="9233851" y="2123085"/>
                <a:ext cx="741650" cy="817550"/>
              </a:xfrm>
              <a:custGeom>
                <a:avLst/>
                <a:gdLst>
                  <a:gd name="T0" fmla="*/ 258 w 289"/>
                  <a:gd name="T1" fmla="*/ 200 h 319"/>
                  <a:gd name="T2" fmla="*/ 201 w 289"/>
                  <a:gd name="T3" fmla="*/ 31 h 319"/>
                  <a:gd name="T4" fmla="*/ 31 w 289"/>
                  <a:gd name="T5" fmla="*/ 87 h 319"/>
                  <a:gd name="T6" fmla="*/ 89 w 289"/>
                  <a:gd name="T7" fmla="*/ 256 h 319"/>
                  <a:gd name="T8" fmla="*/ 96 w 289"/>
                  <a:gd name="T9" fmla="*/ 259 h 319"/>
                  <a:gd name="T10" fmla="*/ 119 w 289"/>
                  <a:gd name="T11" fmla="*/ 319 h 319"/>
                  <a:gd name="T12" fmla="*/ 151 w 289"/>
                  <a:gd name="T13" fmla="*/ 269 h 319"/>
                  <a:gd name="T14" fmla="*/ 258 w 289"/>
                  <a:gd name="T15" fmla="*/ 200 h 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9" h="319">
                    <a:moveTo>
                      <a:pt x="258" y="200"/>
                    </a:moveTo>
                    <a:cubicBezTo>
                      <a:pt x="289" y="138"/>
                      <a:pt x="264" y="62"/>
                      <a:pt x="201" y="31"/>
                    </a:cubicBezTo>
                    <a:cubicBezTo>
                      <a:pt x="138" y="0"/>
                      <a:pt x="62" y="25"/>
                      <a:pt x="31" y="87"/>
                    </a:cubicBezTo>
                    <a:cubicBezTo>
                      <a:pt x="0" y="149"/>
                      <a:pt x="26" y="224"/>
                      <a:pt x="89" y="256"/>
                    </a:cubicBezTo>
                    <a:cubicBezTo>
                      <a:pt x="91" y="257"/>
                      <a:pt x="94" y="258"/>
                      <a:pt x="96" y="259"/>
                    </a:cubicBezTo>
                    <a:cubicBezTo>
                      <a:pt x="119" y="319"/>
                      <a:pt x="119" y="319"/>
                      <a:pt x="119" y="319"/>
                    </a:cubicBezTo>
                    <a:cubicBezTo>
                      <a:pt x="151" y="269"/>
                      <a:pt x="151" y="269"/>
                      <a:pt x="151" y="269"/>
                    </a:cubicBezTo>
                    <a:cubicBezTo>
                      <a:pt x="196" y="267"/>
                      <a:pt x="237" y="242"/>
                      <a:pt x="258" y="200"/>
                    </a:cubicBezTo>
                    <a:close/>
                  </a:path>
                </a:pathLst>
              </a:custGeom>
              <a:solidFill>
                <a:srgbClr val="6B83AF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8" name="Freeform 48"/>
              <p:cNvSpPr>
                <a:spLocks noEditPoints="1"/>
              </p:cNvSpPr>
              <p:nvPr/>
            </p:nvSpPr>
            <p:spPr bwMode="auto">
              <a:xfrm>
                <a:off x="9419264" y="2251030"/>
                <a:ext cx="368657" cy="492265"/>
              </a:xfrm>
              <a:custGeom>
                <a:avLst/>
                <a:gdLst>
                  <a:gd name="T0" fmla="*/ 87 w 144"/>
                  <a:gd name="T1" fmla="*/ 86 h 192"/>
                  <a:gd name="T2" fmla="*/ 126 w 144"/>
                  <a:gd name="T3" fmla="*/ 119 h 192"/>
                  <a:gd name="T4" fmla="*/ 128 w 144"/>
                  <a:gd name="T5" fmla="*/ 143 h 192"/>
                  <a:gd name="T6" fmla="*/ 127 w 144"/>
                  <a:gd name="T7" fmla="*/ 145 h 192"/>
                  <a:gd name="T8" fmla="*/ 104 w 144"/>
                  <a:gd name="T9" fmla="*/ 169 h 192"/>
                  <a:gd name="T10" fmla="*/ 65 w 144"/>
                  <a:gd name="T11" fmla="*/ 171 h 192"/>
                  <a:gd name="T12" fmla="*/ 61 w 144"/>
                  <a:gd name="T13" fmla="*/ 186 h 192"/>
                  <a:gd name="T14" fmla="*/ 51 w 144"/>
                  <a:gd name="T15" fmla="*/ 191 h 192"/>
                  <a:gd name="T16" fmla="*/ 45 w 144"/>
                  <a:gd name="T17" fmla="*/ 182 h 192"/>
                  <a:gd name="T18" fmla="*/ 48 w 144"/>
                  <a:gd name="T19" fmla="*/ 167 h 192"/>
                  <a:gd name="T20" fmla="*/ 12 w 144"/>
                  <a:gd name="T21" fmla="*/ 143 h 192"/>
                  <a:gd name="T22" fmla="*/ 2 w 144"/>
                  <a:gd name="T23" fmla="*/ 113 h 192"/>
                  <a:gd name="T24" fmla="*/ 17 w 144"/>
                  <a:gd name="T25" fmla="*/ 106 h 192"/>
                  <a:gd name="T26" fmla="*/ 27 w 144"/>
                  <a:gd name="T27" fmla="*/ 118 h 192"/>
                  <a:gd name="T28" fmla="*/ 53 w 144"/>
                  <a:gd name="T29" fmla="*/ 150 h 192"/>
                  <a:gd name="T30" fmla="*/ 66 w 144"/>
                  <a:gd name="T31" fmla="*/ 99 h 192"/>
                  <a:gd name="T32" fmla="*/ 28 w 144"/>
                  <a:gd name="T33" fmla="*/ 47 h 192"/>
                  <a:gd name="T34" fmla="*/ 86 w 144"/>
                  <a:gd name="T35" fmla="*/ 20 h 192"/>
                  <a:gd name="T36" fmla="*/ 90 w 144"/>
                  <a:gd name="T37" fmla="*/ 6 h 192"/>
                  <a:gd name="T38" fmla="*/ 100 w 144"/>
                  <a:gd name="T39" fmla="*/ 1 h 192"/>
                  <a:gd name="T40" fmla="*/ 106 w 144"/>
                  <a:gd name="T41" fmla="*/ 10 h 192"/>
                  <a:gd name="T42" fmla="*/ 102 w 144"/>
                  <a:gd name="T43" fmla="*/ 25 h 192"/>
                  <a:gd name="T44" fmla="*/ 143 w 144"/>
                  <a:gd name="T45" fmla="*/ 71 h 192"/>
                  <a:gd name="T46" fmla="*/ 129 w 144"/>
                  <a:gd name="T47" fmla="*/ 77 h 192"/>
                  <a:gd name="T48" fmla="*/ 120 w 144"/>
                  <a:gd name="T49" fmla="*/ 68 h 192"/>
                  <a:gd name="T50" fmla="*/ 98 w 144"/>
                  <a:gd name="T51" fmla="*/ 41 h 192"/>
                  <a:gd name="T52" fmla="*/ 87 w 144"/>
                  <a:gd name="T53" fmla="*/ 86 h 192"/>
                  <a:gd name="T54" fmla="*/ 82 w 144"/>
                  <a:gd name="T55" fmla="*/ 37 h 192"/>
                  <a:gd name="T56" fmla="*/ 53 w 144"/>
                  <a:gd name="T57" fmla="*/ 51 h 192"/>
                  <a:gd name="T58" fmla="*/ 72 w 144"/>
                  <a:gd name="T59" fmla="*/ 78 h 192"/>
                  <a:gd name="T60" fmla="*/ 82 w 144"/>
                  <a:gd name="T61" fmla="*/ 37 h 192"/>
                  <a:gd name="T62" fmla="*/ 69 w 144"/>
                  <a:gd name="T63" fmla="*/ 154 h 192"/>
                  <a:gd name="T64" fmla="*/ 103 w 144"/>
                  <a:gd name="T65" fmla="*/ 139 h 192"/>
                  <a:gd name="T66" fmla="*/ 81 w 144"/>
                  <a:gd name="T67" fmla="*/ 108 h 192"/>
                  <a:gd name="T68" fmla="*/ 69 w 144"/>
                  <a:gd name="T69" fmla="*/ 154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4" h="192">
                    <a:moveTo>
                      <a:pt x="87" y="86"/>
                    </a:moveTo>
                    <a:cubicBezTo>
                      <a:pt x="109" y="99"/>
                      <a:pt x="120" y="107"/>
                      <a:pt x="126" y="119"/>
                    </a:cubicBezTo>
                    <a:cubicBezTo>
                      <a:pt x="129" y="126"/>
                      <a:pt x="130" y="135"/>
                      <a:pt x="128" y="143"/>
                    </a:cubicBezTo>
                    <a:cubicBezTo>
                      <a:pt x="127" y="145"/>
                      <a:pt x="127" y="145"/>
                      <a:pt x="127" y="145"/>
                    </a:cubicBezTo>
                    <a:cubicBezTo>
                      <a:pt x="125" y="154"/>
                      <a:pt x="119" y="164"/>
                      <a:pt x="104" y="169"/>
                    </a:cubicBezTo>
                    <a:cubicBezTo>
                      <a:pt x="88" y="175"/>
                      <a:pt x="73" y="173"/>
                      <a:pt x="65" y="171"/>
                    </a:cubicBezTo>
                    <a:cubicBezTo>
                      <a:pt x="61" y="186"/>
                      <a:pt x="61" y="186"/>
                      <a:pt x="61" y="186"/>
                    </a:cubicBezTo>
                    <a:cubicBezTo>
                      <a:pt x="60" y="188"/>
                      <a:pt x="59" y="192"/>
                      <a:pt x="51" y="191"/>
                    </a:cubicBezTo>
                    <a:cubicBezTo>
                      <a:pt x="44" y="189"/>
                      <a:pt x="44" y="184"/>
                      <a:pt x="45" y="182"/>
                    </a:cubicBezTo>
                    <a:cubicBezTo>
                      <a:pt x="48" y="167"/>
                      <a:pt x="48" y="167"/>
                      <a:pt x="48" y="167"/>
                    </a:cubicBezTo>
                    <a:cubicBezTo>
                      <a:pt x="41" y="165"/>
                      <a:pt x="24" y="159"/>
                      <a:pt x="12" y="143"/>
                    </a:cubicBezTo>
                    <a:cubicBezTo>
                      <a:pt x="4" y="132"/>
                      <a:pt x="0" y="119"/>
                      <a:pt x="2" y="113"/>
                    </a:cubicBezTo>
                    <a:cubicBezTo>
                      <a:pt x="4" y="107"/>
                      <a:pt x="11" y="105"/>
                      <a:pt x="17" y="106"/>
                    </a:cubicBezTo>
                    <a:cubicBezTo>
                      <a:pt x="25" y="108"/>
                      <a:pt x="26" y="114"/>
                      <a:pt x="27" y="118"/>
                    </a:cubicBezTo>
                    <a:cubicBezTo>
                      <a:pt x="28" y="127"/>
                      <a:pt x="31" y="142"/>
                      <a:pt x="53" y="150"/>
                    </a:cubicBezTo>
                    <a:cubicBezTo>
                      <a:pt x="66" y="99"/>
                      <a:pt x="66" y="99"/>
                      <a:pt x="66" y="99"/>
                    </a:cubicBezTo>
                    <a:cubicBezTo>
                      <a:pt x="46" y="88"/>
                      <a:pt x="21" y="73"/>
                      <a:pt x="28" y="47"/>
                    </a:cubicBezTo>
                    <a:cubicBezTo>
                      <a:pt x="33" y="24"/>
                      <a:pt x="57" y="15"/>
                      <a:pt x="86" y="20"/>
                    </a:cubicBezTo>
                    <a:cubicBezTo>
                      <a:pt x="90" y="6"/>
                      <a:pt x="90" y="6"/>
                      <a:pt x="90" y="6"/>
                    </a:cubicBezTo>
                    <a:cubicBezTo>
                      <a:pt x="91" y="4"/>
                      <a:pt x="93" y="0"/>
                      <a:pt x="100" y="1"/>
                    </a:cubicBezTo>
                    <a:cubicBezTo>
                      <a:pt x="107" y="3"/>
                      <a:pt x="106" y="8"/>
                      <a:pt x="106" y="10"/>
                    </a:cubicBezTo>
                    <a:cubicBezTo>
                      <a:pt x="102" y="25"/>
                      <a:pt x="102" y="25"/>
                      <a:pt x="102" y="25"/>
                    </a:cubicBezTo>
                    <a:cubicBezTo>
                      <a:pt x="142" y="37"/>
                      <a:pt x="144" y="67"/>
                      <a:pt x="143" y="71"/>
                    </a:cubicBezTo>
                    <a:cubicBezTo>
                      <a:pt x="141" y="77"/>
                      <a:pt x="135" y="79"/>
                      <a:pt x="129" y="77"/>
                    </a:cubicBezTo>
                    <a:cubicBezTo>
                      <a:pt x="122" y="75"/>
                      <a:pt x="120" y="71"/>
                      <a:pt x="120" y="68"/>
                    </a:cubicBezTo>
                    <a:cubicBezTo>
                      <a:pt x="118" y="60"/>
                      <a:pt x="116" y="49"/>
                      <a:pt x="98" y="41"/>
                    </a:cubicBezTo>
                    <a:lnTo>
                      <a:pt x="87" y="86"/>
                    </a:lnTo>
                    <a:close/>
                    <a:moveTo>
                      <a:pt x="82" y="37"/>
                    </a:moveTo>
                    <a:cubicBezTo>
                      <a:pt x="63" y="34"/>
                      <a:pt x="55" y="44"/>
                      <a:pt x="53" y="51"/>
                    </a:cubicBezTo>
                    <a:cubicBezTo>
                      <a:pt x="50" y="64"/>
                      <a:pt x="60" y="70"/>
                      <a:pt x="72" y="78"/>
                    </a:cubicBezTo>
                    <a:lnTo>
                      <a:pt x="82" y="37"/>
                    </a:lnTo>
                    <a:close/>
                    <a:moveTo>
                      <a:pt x="69" y="154"/>
                    </a:moveTo>
                    <a:cubicBezTo>
                      <a:pt x="75" y="155"/>
                      <a:pt x="98" y="157"/>
                      <a:pt x="103" y="139"/>
                    </a:cubicBezTo>
                    <a:cubicBezTo>
                      <a:pt x="106" y="125"/>
                      <a:pt x="95" y="116"/>
                      <a:pt x="81" y="108"/>
                    </a:cubicBezTo>
                    <a:lnTo>
                      <a:pt x="69" y="15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30" tIns="45716" rIns="91430" bIns="45716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8020490" y="4111471"/>
              <a:ext cx="612934" cy="675661"/>
              <a:chOff x="9233851" y="2123085"/>
              <a:chExt cx="741650" cy="817550"/>
            </a:xfrm>
          </p:grpSpPr>
          <p:sp>
            <p:nvSpPr>
              <p:cNvPr id="61" name="Freeform 16"/>
              <p:cNvSpPr>
                <a:spLocks/>
              </p:cNvSpPr>
              <p:nvPr/>
            </p:nvSpPr>
            <p:spPr bwMode="auto">
              <a:xfrm>
                <a:off x="9233851" y="2123085"/>
                <a:ext cx="741650" cy="817550"/>
              </a:xfrm>
              <a:custGeom>
                <a:avLst/>
                <a:gdLst>
                  <a:gd name="T0" fmla="*/ 258 w 289"/>
                  <a:gd name="T1" fmla="*/ 200 h 319"/>
                  <a:gd name="T2" fmla="*/ 201 w 289"/>
                  <a:gd name="T3" fmla="*/ 31 h 319"/>
                  <a:gd name="T4" fmla="*/ 31 w 289"/>
                  <a:gd name="T5" fmla="*/ 87 h 319"/>
                  <a:gd name="T6" fmla="*/ 89 w 289"/>
                  <a:gd name="T7" fmla="*/ 256 h 319"/>
                  <a:gd name="T8" fmla="*/ 96 w 289"/>
                  <a:gd name="T9" fmla="*/ 259 h 319"/>
                  <a:gd name="T10" fmla="*/ 119 w 289"/>
                  <a:gd name="T11" fmla="*/ 319 h 319"/>
                  <a:gd name="T12" fmla="*/ 151 w 289"/>
                  <a:gd name="T13" fmla="*/ 269 h 319"/>
                  <a:gd name="T14" fmla="*/ 258 w 289"/>
                  <a:gd name="T15" fmla="*/ 200 h 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9" h="319">
                    <a:moveTo>
                      <a:pt x="258" y="200"/>
                    </a:moveTo>
                    <a:cubicBezTo>
                      <a:pt x="289" y="138"/>
                      <a:pt x="264" y="62"/>
                      <a:pt x="201" y="31"/>
                    </a:cubicBezTo>
                    <a:cubicBezTo>
                      <a:pt x="138" y="0"/>
                      <a:pt x="62" y="25"/>
                      <a:pt x="31" y="87"/>
                    </a:cubicBezTo>
                    <a:cubicBezTo>
                      <a:pt x="0" y="149"/>
                      <a:pt x="26" y="224"/>
                      <a:pt x="89" y="256"/>
                    </a:cubicBezTo>
                    <a:cubicBezTo>
                      <a:pt x="91" y="257"/>
                      <a:pt x="94" y="258"/>
                      <a:pt x="96" y="259"/>
                    </a:cubicBezTo>
                    <a:cubicBezTo>
                      <a:pt x="119" y="319"/>
                      <a:pt x="119" y="319"/>
                      <a:pt x="119" y="319"/>
                    </a:cubicBezTo>
                    <a:cubicBezTo>
                      <a:pt x="151" y="269"/>
                      <a:pt x="151" y="269"/>
                      <a:pt x="151" y="269"/>
                    </a:cubicBezTo>
                    <a:cubicBezTo>
                      <a:pt x="196" y="267"/>
                      <a:pt x="237" y="242"/>
                      <a:pt x="258" y="200"/>
                    </a:cubicBezTo>
                    <a:close/>
                  </a:path>
                </a:pathLst>
              </a:custGeom>
              <a:solidFill>
                <a:srgbClr val="6B83AF"/>
              </a:solidFill>
              <a:ln>
                <a:noFill/>
              </a:ln>
            </p:spPr>
            <p:txBody>
              <a:bodyPr vert="horz" wrap="square" lIns="91430" tIns="45716" rIns="91430" bIns="45716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2" name="Freeform 48"/>
              <p:cNvSpPr>
                <a:spLocks noEditPoints="1"/>
              </p:cNvSpPr>
              <p:nvPr/>
            </p:nvSpPr>
            <p:spPr bwMode="auto">
              <a:xfrm>
                <a:off x="9419264" y="2251030"/>
                <a:ext cx="368657" cy="492265"/>
              </a:xfrm>
              <a:custGeom>
                <a:avLst/>
                <a:gdLst>
                  <a:gd name="T0" fmla="*/ 87 w 144"/>
                  <a:gd name="T1" fmla="*/ 86 h 192"/>
                  <a:gd name="T2" fmla="*/ 126 w 144"/>
                  <a:gd name="T3" fmla="*/ 119 h 192"/>
                  <a:gd name="T4" fmla="*/ 128 w 144"/>
                  <a:gd name="T5" fmla="*/ 143 h 192"/>
                  <a:gd name="T6" fmla="*/ 127 w 144"/>
                  <a:gd name="T7" fmla="*/ 145 h 192"/>
                  <a:gd name="T8" fmla="*/ 104 w 144"/>
                  <a:gd name="T9" fmla="*/ 169 h 192"/>
                  <a:gd name="T10" fmla="*/ 65 w 144"/>
                  <a:gd name="T11" fmla="*/ 171 h 192"/>
                  <a:gd name="T12" fmla="*/ 61 w 144"/>
                  <a:gd name="T13" fmla="*/ 186 h 192"/>
                  <a:gd name="T14" fmla="*/ 51 w 144"/>
                  <a:gd name="T15" fmla="*/ 191 h 192"/>
                  <a:gd name="T16" fmla="*/ 45 w 144"/>
                  <a:gd name="T17" fmla="*/ 182 h 192"/>
                  <a:gd name="T18" fmla="*/ 48 w 144"/>
                  <a:gd name="T19" fmla="*/ 167 h 192"/>
                  <a:gd name="T20" fmla="*/ 12 w 144"/>
                  <a:gd name="T21" fmla="*/ 143 h 192"/>
                  <a:gd name="T22" fmla="*/ 2 w 144"/>
                  <a:gd name="T23" fmla="*/ 113 h 192"/>
                  <a:gd name="T24" fmla="*/ 17 w 144"/>
                  <a:gd name="T25" fmla="*/ 106 h 192"/>
                  <a:gd name="T26" fmla="*/ 27 w 144"/>
                  <a:gd name="T27" fmla="*/ 118 h 192"/>
                  <a:gd name="T28" fmla="*/ 53 w 144"/>
                  <a:gd name="T29" fmla="*/ 150 h 192"/>
                  <a:gd name="T30" fmla="*/ 66 w 144"/>
                  <a:gd name="T31" fmla="*/ 99 h 192"/>
                  <a:gd name="T32" fmla="*/ 28 w 144"/>
                  <a:gd name="T33" fmla="*/ 47 h 192"/>
                  <a:gd name="T34" fmla="*/ 86 w 144"/>
                  <a:gd name="T35" fmla="*/ 20 h 192"/>
                  <a:gd name="T36" fmla="*/ 90 w 144"/>
                  <a:gd name="T37" fmla="*/ 6 h 192"/>
                  <a:gd name="T38" fmla="*/ 100 w 144"/>
                  <a:gd name="T39" fmla="*/ 1 h 192"/>
                  <a:gd name="T40" fmla="*/ 106 w 144"/>
                  <a:gd name="T41" fmla="*/ 10 h 192"/>
                  <a:gd name="T42" fmla="*/ 102 w 144"/>
                  <a:gd name="T43" fmla="*/ 25 h 192"/>
                  <a:gd name="T44" fmla="*/ 143 w 144"/>
                  <a:gd name="T45" fmla="*/ 71 h 192"/>
                  <a:gd name="T46" fmla="*/ 129 w 144"/>
                  <a:gd name="T47" fmla="*/ 77 h 192"/>
                  <a:gd name="T48" fmla="*/ 120 w 144"/>
                  <a:gd name="T49" fmla="*/ 68 h 192"/>
                  <a:gd name="T50" fmla="*/ 98 w 144"/>
                  <a:gd name="T51" fmla="*/ 41 h 192"/>
                  <a:gd name="T52" fmla="*/ 87 w 144"/>
                  <a:gd name="T53" fmla="*/ 86 h 192"/>
                  <a:gd name="T54" fmla="*/ 82 w 144"/>
                  <a:gd name="T55" fmla="*/ 37 h 192"/>
                  <a:gd name="T56" fmla="*/ 53 w 144"/>
                  <a:gd name="T57" fmla="*/ 51 h 192"/>
                  <a:gd name="T58" fmla="*/ 72 w 144"/>
                  <a:gd name="T59" fmla="*/ 78 h 192"/>
                  <a:gd name="T60" fmla="*/ 82 w 144"/>
                  <a:gd name="T61" fmla="*/ 37 h 192"/>
                  <a:gd name="T62" fmla="*/ 69 w 144"/>
                  <a:gd name="T63" fmla="*/ 154 h 192"/>
                  <a:gd name="T64" fmla="*/ 103 w 144"/>
                  <a:gd name="T65" fmla="*/ 139 h 192"/>
                  <a:gd name="T66" fmla="*/ 81 w 144"/>
                  <a:gd name="T67" fmla="*/ 108 h 192"/>
                  <a:gd name="T68" fmla="*/ 69 w 144"/>
                  <a:gd name="T69" fmla="*/ 154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4" h="192">
                    <a:moveTo>
                      <a:pt x="87" y="86"/>
                    </a:moveTo>
                    <a:cubicBezTo>
                      <a:pt x="109" y="99"/>
                      <a:pt x="120" y="107"/>
                      <a:pt x="126" y="119"/>
                    </a:cubicBezTo>
                    <a:cubicBezTo>
                      <a:pt x="129" y="126"/>
                      <a:pt x="130" y="135"/>
                      <a:pt x="128" y="143"/>
                    </a:cubicBezTo>
                    <a:cubicBezTo>
                      <a:pt x="127" y="145"/>
                      <a:pt x="127" y="145"/>
                      <a:pt x="127" y="145"/>
                    </a:cubicBezTo>
                    <a:cubicBezTo>
                      <a:pt x="125" y="154"/>
                      <a:pt x="119" y="164"/>
                      <a:pt x="104" y="169"/>
                    </a:cubicBezTo>
                    <a:cubicBezTo>
                      <a:pt x="88" y="175"/>
                      <a:pt x="73" y="173"/>
                      <a:pt x="65" y="171"/>
                    </a:cubicBezTo>
                    <a:cubicBezTo>
                      <a:pt x="61" y="186"/>
                      <a:pt x="61" y="186"/>
                      <a:pt x="61" y="186"/>
                    </a:cubicBezTo>
                    <a:cubicBezTo>
                      <a:pt x="60" y="188"/>
                      <a:pt x="59" y="192"/>
                      <a:pt x="51" y="191"/>
                    </a:cubicBezTo>
                    <a:cubicBezTo>
                      <a:pt x="44" y="189"/>
                      <a:pt x="44" y="184"/>
                      <a:pt x="45" y="182"/>
                    </a:cubicBezTo>
                    <a:cubicBezTo>
                      <a:pt x="48" y="167"/>
                      <a:pt x="48" y="167"/>
                      <a:pt x="48" y="167"/>
                    </a:cubicBezTo>
                    <a:cubicBezTo>
                      <a:pt x="41" y="165"/>
                      <a:pt x="24" y="159"/>
                      <a:pt x="12" y="143"/>
                    </a:cubicBezTo>
                    <a:cubicBezTo>
                      <a:pt x="4" y="132"/>
                      <a:pt x="0" y="119"/>
                      <a:pt x="2" y="113"/>
                    </a:cubicBezTo>
                    <a:cubicBezTo>
                      <a:pt x="4" y="107"/>
                      <a:pt x="11" y="105"/>
                      <a:pt x="17" y="106"/>
                    </a:cubicBezTo>
                    <a:cubicBezTo>
                      <a:pt x="25" y="108"/>
                      <a:pt x="26" y="114"/>
                      <a:pt x="27" y="118"/>
                    </a:cubicBezTo>
                    <a:cubicBezTo>
                      <a:pt x="28" y="127"/>
                      <a:pt x="31" y="142"/>
                      <a:pt x="53" y="150"/>
                    </a:cubicBezTo>
                    <a:cubicBezTo>
                      <a:pt x="66" y="99"/>
                      <a:pt x="66" y="99"/>
                      <a:pt x="66" y="99"/>
                    </a:cubicBezTo>
                    <a:cubicBezTo>
                      <a:pt x="46" y="88"/>
                      <a:pt x="21" y="73"/>
                      <a:pt x="28" y="47"/>
                    </a:cubicBezTo>
                    <a:cubicBezTo>
                      <a:pt x="33" y="24"/>
                      <a:pt x="57" y="15"/>
                      <a:pt x="86" y="20"/>
                    </a:cubicBezTo>
                    <a:cubicBezTo>
                      <a:pt x="90" y="6"/>
                      <a:pt x="90" y="6"/>
                      <a:pt x="90" y="6"/>
                    </a:cubicBezTo>
                    <a:cubicBezTo>
                      <a:pt x="91" y="4"/>
                      <a:pt x="93" y="0"/>
                      <a:pt x="100" y="1"/>
                    </a:cubicBezTo>
                    <a:cubicBezTo>
                      <a:pt x="107" y="3"/>
                      <a:pt x="106" y="8"/>
                      <a:pt x="106" y="10"/>
                    </a:cubicBezTo>
                    <a:cubicBezTo>
                      <a:pt x="102" y="25"/>
                      <a:pt x="102" y="25"/>
                      <a:pt x="102" y="25"/>
                    </a:cubicBezTo>
                    <a:cubicBezTo>
                      <a:pt x="142" y="37"/>
                      <a:pt x="144" y="67"/>
                      <a:pt x="143" y="71"/>
                    </a:cubicBezTo>
                    <a:cubicBezTo>
                      <a:pt x="141" y="77"/>
                      <a:pt x="135" y="79"/>
                      <a:pt x="129" y="77"/>
                    </a:cubicBezTo>
                    <a:cubicBezTo>
                      <a:pt x="122" y="75"/>
                      <a:pt x="120" y="71"/>
                      <a:pt x="120" y="68"/>
                    </a:cubicBezTo>
                    <a:cubicBezTo>
                      <a:pt x="118" y="60"/>
                      <a:pt x="116" y="49"/>
                      <a:pt x="98" y="41"/>
                    </a:cubicBezTo>
                    <a:lnTo>
                      <a:pt x="87" y="86"/>
                    </a:lnTo>
                    <a:close/>
                    <a:moveTo>
                      <a:pt x="82" y="37"/>
                    </a:moveTo>
                    <a:cubicBezTo>
                      <a:pt x="63" y="34"/>
                      <a:pt x="55" y="44"/>
                      <a:pt x="53" y="51"/>
                    </a:cubicBezTo>
                    <a:cubicBezTo>
                      <a:pt x="50" y="64"/>
                      <a:pt x="60" y="70"/>
                      <a:pt x="72" y="78"/>
                    </a:cubicBezTo>
                    <a:lnTo>
                      <a:pt x="82" y="37"/>
                    </a:lnTo>
                    <a:close/>
                    <a:moveTo>
                      <a:pt x="69" y="154"/>
                    </a:moveTo>
                    <a:cubicBezTo>
                      <a:pt x="75" y="155"/>
                      <a:pt x="98" y="157"/>
                      <a:pt x="103" y="139"/>
                    </a:cubicBezTo>
                    <a:cubicBezTo>
                      <a:pt x="106" y="125"/>
                      <a:pt x="95" y="116"/>
                      <a:pt x="81" y="108"/>
                    </a:cubicBezTo>
                    <a:lnTo>
                      <a:pt x="69" y="15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30" tIns="45716" rIns="91430" bIns="45716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88" name="Freeform 22"/>
          <p:cNvSpPr>
            <a:spLocks noEditPoints="1"/>
          </p:cNvSpPr>
          <p:nvPr/>
        </p:nvSpPr>
        <p:spPr bwMode="auto">
          <a:xfrm>
            <a:off x="7571111" y="2934995"/>
            <a:ext cx="364120" cy="364840"/>
          </a:xfrm>
          <a:custGeom>
            <a:avLst/>
            <a:gdLst>
              <a:gd name="T0" fmla="*/ 206 w 214"/>
              <a:gd name="T1" fmla="*/ 84 h 214"/>
              <a:gd name="T2" fmla="*/ 194 w 214"/>
              <a:gd name="T3" fmla="*/ 84 h 214"/>
              <a:gd name="T4" fmla="*/ 185 w 214"/>
              <a:gd name="T5" fmla="*/ 60 h 214"/>
              <a:gd name="T6" fmla="*/ 193 w 214"/>
              <a:gd name="T7" fmla="*/ 52 h 214"/>
              <a:gd name="T8" fmla="*/ 193 w 214"/>
              <a:gd name="T9" fmla="*/ 41 h 214"/>
              <a:gd name="T10" fmla="*/ 170 w 214"/>
              <a:gd name="T11" fmla="*/ 19 h 214"/>
              <a:gd name="T12" fmla="*/ 159 w 214"/>
              <a:gd name="T13" fmla="*/ 19 h 214"/>
              <a:gd name="T14" fmla="*/ 152 w 214"/>
              <a:gd name="T15" fmla="*/ 26 h 214"/>
              <a:gd name="T16" fmla="*/ 130 w 214"/>
              <a:gd name="T17" fmla="*/ 16 h 214"/>
              <a:gd name="T18" fmla="*/ 130 w 214"/>
              <a:gd name="T19" fmla="*/ 8 h 214"/>
              <a:gd name="T20" fmla="*/ 123 w 214"/>
              <a:gd name="T21" fmla="*/ 0 h 214"/>
              <a:gd name="T22" fmla="*/ 91 w 214"/>
              <a:gd name="T23" fmla="*/ 0 h 214"/>
              <a:gd name="T24" fmla="*/ 84 w 214"/>
              <a:gd name="T25" fmla="*/ 8 h 214"/>
              <a:gd name="T26" fmla="*/ 84 w 214"/>
              <a:gd name="T27" fmla="*/ 14 h 214"/>
              <a:gd name="T28" fmla="*/ 56 w 214"/>
              <a:gd name="T29" fmla="*/ 25 h 214"/>
              <a:gd name="T30" fmla="*/ 52 w 214"/>
              <a:gd name="T31" fmla="*/ 21 h 214"/>
              <a:gd name="T32" fmla="*/ 41 w 214"/>
              <a:gd name="T33" fmla="*/ 22 h 214"/>
              <a:gd name="T34" fmla="*/ 19 w 214"/>
              <a:gd name="T35" fmla="*/ 44 h 214"/>
              <a:gd name="T36" fmla="*/ 19 w 214"/>
              <a:gd name="T37" fmla="*/ 55 h 214"/>
              <a:gd name="T38" fmla="*/ 23 w 214"/>
              <a:gd name="T39" fmla="*/ 58 h 214"/>
              <a:gd name="T40" fmla="*/ 13 w 214"/>
              <a:gd name="T41" fmla="*/ 84 h 214"/>
              <a:gd name="T42" fmla="*/ 8 w 214"/>
              <a:gd name="T43" fmla="*/ 84 h 214"/>
              <a:gd name="T44" fmla="*/ 0 w 214"/>
              <a:gd name="T45" fmla="*/ 91 h 214"/>
              <a:gd name="T46" fmla="*/ 0 w 214"/>
              <a:gd name="T47" fmla="*/ 123 h 214"/>
              <a:gd name="T48" fmla="*/ 8 w 214"/>
              <a:gd name="T49" fmla="*/ 131 h 214"/>
              <a:gd name="T50" fmla="*/ 13 w 214"/>
              <a:gd name="T51" fmla="*/ 131 h 214"/>
              <a:gd name="T52" fmla="*/ 26 w 214"/>
              <a:gd name="T53" fmla="*/ 157 h 214"/>
              <a:gd name="T54" fmla="*/ 21 w 214"/>
              <a:gd name="T55" fmla="*/ 162 h 214"/>
              <a:gd name="T56" fmla="*/ 21 w 214"/>
              <a:gd name="T57" fmla="*/ 173 h 214"/>
              <a:gd name="T58" fmla="*/ 44 w 214"/>
              <a:gd name="T59" fmla="*/ 195 h 214"/>
              <a:gd name="T60" fmla="*/ 55 w 214"/>
              <a:gd name="T61" fmla="*/ 195 h 214"/>
              <a:gd name="T62" fmla="*/ 61 w 214"/>
              <a:gd name="T63" fmla="*/ 189 h 214"/>
              <a:gd name="T64" fmla="*/ 84 w 214"/>
              <a:gd name="T65" fmla="*/ 197 h 214"/>
              <a:gd name="T66" fmla="*/ 84 w 214"/>
              <a:gd name="T67" fmla="*/ 206 h 214"/>
              <a:gd name="T68" fmla="*/ 91 w 214"/>
              <a:gd name="T69" fmla="*/ 214 h 214"/>
              <a:gd name="T70" fmla="*/ 123 w 214"/>
              <a:gd name="T71" fmla="*/ 214 h 214"/>
              <a:gd name="T72" fmla="*/ 130 w 214"/>
              <a:gd name="T73" fmla="*/ 206 h 214"/>
              <a:gd name="T74" fmla="*/ 130 w 214"/>
              <a:gd name="T75" fmla="*/ 195 h 214"/>
              <a:gd name="T76" fmla="*/ 153 w 214"/>
              <a:gd name="T77" fmla="*/ 184 h 214"/>
              <a:gd name="T78" fmla="*/ 162 w 214"/>
              <a:gd name="T79" fmla="*/ 193 h 214"/>
              <a:gd name="T80" fmla="*/ 173 w 214"/>
              <a:gd name="T81" fmla="*/ 193 h 214"/>
              <a:gd name="T82" fmla="*/ 195 w 214"/>
              <a:gd name="T83" fmla="*/ 170 h 214"/>
              <a:gd name="T84" fmla="*/ 195 w 214"/>
              <a:gd name="T85" fmla="*/ 159 h 214"/>
              <a:gd name="T86" fmla="*/ 185 w 214"/>
              <a:gd name="T87" fmla="*/ 150 h 214"/>
              <a:gd name="T88" fmla="*/ 193 w 214"/>
              <a:gd name="T89" fmla="*/ 131 h 214"/>
              <a:gd name="T90" fmla="*/ 206 w 214"/>
              <a:gd name="T91" fmla="*/ 131 h 214"/>
              <a:gd name="T92" fmla="*/ 214 w 214"/>
              <a:gd name="T93" fmla="*/ 123 h 214"/>
              <a:gd name="T94" fmla="*/ 214 w 214"/>
              <a:gd name="T95" fmla="*/ 91 h 214"/>
              <a:gd name="T96" fmla="*/ 206 w 214"/>
              <a:gd name="T97" fmla="*/ 84 h 214"/>
              <a:gd name="T98" fmla="*/ 103 w 214"/>
              <a:gd name="T99" fmla="*/ 156 h 214"/>
              <a:gd name="T100" fmla="*/ 53 w 214"/>
              <a:gd name="T101" fmla="*/ 106 h 214"/>
              <a:gd name="T102" fmla="*/ 103 w 214"/>
              <a:gd name="T103" fmla="*/ 55 h 214"/>
              <a:gd name="T104" fmla="*/ 153 w 214"/>
              <a:gd name="T105" fmla="*/ 106 h 214"/>
              <a:gd name="T106" fmla="*/ 103 w 214"/>
              <a:gd name="T107" fmla="*/ 156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14" h="214">
                <a:moveTo>
                  <a:pt x="206" y="84"/>
                </a:moveTo>
                <a:cubicBezTo>
                  <a:pt x="194" y="84"/>
                  <a:pt x="194" y="84"/>
                  <a:pt x="194" y="84"/>
                </a:cubicBezTo>
                <a:cubicBezTo>
                  <a:pt x="192" y="75"/>
                  <a:pt x="189" y="68"/>
                  <a:pt x="185" y="60"/>
                </a:cubicBezTo>
                <a:cubicBezTo>
                  <a:pt x="193" y="52"/>
                  <a:pt x="193" y="52"/>
                  <a:pt x="193" y="52"/>
                </a:cubicBezTo>
                <a:cubicBezTo>
                  <a:pt x="196" y="49"/>
                  <a:pt x="196" y="44"/>
                  <a:pt x="193" y="41"/>
                </a:cubicBezTo>
                <a:cubicBezTo>
                  <a:pt x="170" y="19"/>
                  <a:pt x="170" y="19"/>
                  <a:pt x="170" y="19"/>
                </a:cubicBezTo>
                <a:cubicBezTo>
                  <a:pt x="167" y="16"/>
                  <a:pt x="162" y="16"/>
                  <a:pt x="159" y="19"/>
                </a:cubicBezTo>
                <a:cubicBezTo>
                  <a:pt x="152" y="26"/>
                  <a:pt x="152" y="26"/>
                  <a:pt x="152" y="26"/>
                </a:cubicBezTo>
                <a:cubicBezTo>
                  <a:pt x="146" y="22"/>
                  <a:pt x="138" y="19"/>
                  <a:pt x="130" y="16"/>
                </a:cubicBezTo>
                <a:cubicBezTo>
                  <a:pt x="130" y="8"/>
                  <a:pt x="130" y="8"/>
                  <a:pt x="130" y="8"/>
                </a:cubicBezTo>
                <a:cubicBezTo>
                  <a:pt x="130" y="4"/>
                  <a:pt x="127" y="0"/>
                  <a:pt x="123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87" y="0"/>
                  <a:pt x="84" y="4"/>
                  <a:pt x="84" y="8"/>
                </a:cubicBezTo>
                <a:cubicBezTo>
                  <a:pt x="84" y="14"/>
                  <a:pt x="84" y="14"/>
                  <a:pt x="84" y="14"/>
                </a:cubicBezTo>
                <a:cubicBezTo>
                  <a:pt x="74" y="17"/>
                  <a:pt x="64" y="20"/>
                  <a:pt x="56" y="25"/>
                </a:cubicBezTo>
                <a:cubicBezTo>
                  <a:pt x="52" y="21"/>
                  <a:pt x="52" y="21"/>
                  <a:pt x="52" y="21"/>
                </a:cubicBezTo>
                <a:cubicBezTo>
                  <a:pt x="49" y="18"/>
                  <a:pt x="44" y="19"/>
                  <a:pt x="41" y="22"/>
                </a:cubicBezTo>
                <a:cubicBezTo>
                  <a:pt x="19" y="44"/>
                  <a:pt x="19" y="44"/>
                  <a:pt x="19" y="44"/>
                </a:cubicBezTo>
                <a:cubicBezTo>
                  <a:pt x="16" y="47"/>
                  <a:pt x="16" y="52"/>
                  <a:pt x="19" y="55"/>
                </a:cubicBezTo>
                <a:cubicBezTo>
                  <a:pt x="23" y="58"/>
                  <a:pt x="23" y="58"/>
                  <a:pt x="23" y="58"/>
                </a:cubicBezTo>
                <a:cubicBezTo>
                  <a:pt x="18" y="66"/>
                  <a:pt x="15" y="75"/>
                  <a:pt x="13" y="84"/>
                </a:cubicBezTo>
                <a:cubicBezTo>
                  <a:pt x="8" y="84"/>
                  <a:pt x="8" y="84"/>
                  <a:pt x="8" y="84"/>
                </a:cubicBezTo>
                <a:cubicBezTo>
                  <a:pt x="4" y="84"/>
                  <a:pt x="0" y="87"/>
                  <a:pt x="0" y="91"/>
                </a:cubicBezTo>
                <a:cubicBezTo>
                  <a:pt x="0" y="123"/>
                  <a:pt x="0" y="123"/>
                  <a:pt x="0" y="123"/>
                </a:cubicBezTo>
                <a:cubicBezTo>
                  <a:pt x="0" y="127"/>
                  <a:pt x="4" y="131"/>
                  <a:pt x="8" y="131"/>
                </a:cubicBezTo>
                <a:cubicBezTo>
                  <a:pt x="13" y="131"/>
                  <a:pt x="13" y="131"/>
                  <a:pt x="13" y="131"/>
                </a:cubicBezTo>
                <a:cubicBezTo>
                  <a:pt x="16" y="140"/>
                  <a:pt x="20" y="149"/>
                  <a:pt x="26" y="157"/>
                </a:cubicBezTo>
                <a:cubicBezTo>
                  <a:pt x="21" y="162"/>
                  <a:pt x="21" y="162"/>
                  <a:pt x="21" y="162"/>
                </a:cubicBezTo>
                <a:cubicBezTo>
                  <a:pt x="18" y="165"/>
                  <a:pt x="18" y="170"/>
                  <a:pt x="21" y="173"/>
                </a:cubicBezTo>
                <a:cubicBezTo>
                  <a:pt x="44" y="195"/>
                  <a:pt x="44" y="195"/>
                  <a:pt x="44" y="195"/>
                </a:cubicBezTo>
                <a:cubicBezTo>
                  <a:pt x="47" y="198"/>
                  <a:pt x="52" y="198"/>
                  <a:pt x="55" y="195"/>
                </a:cubicBezTo>
                <a:cubicBezTo>
                  <a:pt x="61" y="189"/>
                  <a:pt x="61" y="189"/>
                  <a:pt x="61" y="189"/>
                </a:cubicBezTo>
                <a:cubicBezTo>
                  <a:pt x="68" y="192"/>
                  <a:pt x="76" y="195"/>
                  <a:pt x="84" y="197"/>
                </a:cubicBezTo>
                <a:cubicBezTo>
                  <a:pt x="84" y="206"/>
                  <a:pt x="84" y="206"/>
                  <a:pt x="84" y="206"/>
                </a:cubicBezTo>
                <a:cubicBezTo>
                  <a:pt x="84" y="211"/>
                  <a:pt x="87" y="214"/>
                  <a:pt x="91" y="214"/>
                </a:cubicBezTo>
                <a:cubicBezTo>
                  <a:pt x="123" y="214"/>
                  <a:pt x="123" y="214"/>
                  <a:pt x="123" y="214"/>
                </a:cubicBezTo>
                <a:cubicBezTo>
                  <a:pt x="127" y="214"/>
                  <a:pt x="130" y="211"/>
                  <a:pt x="130" y="206"/>
                </a:cubicBezTo>
                <a:cubicBezTo>
                  <a:pt x="130" y="195"/>
                  <a:pt x="130" y="195"/>
                  <a:pt x="130" y="195"/>
                </a:cubicBezTo>
                <a:cubicBezTo>
                  <a:pt x="139" y="192"/>
                  <a:pt x="146" y="189"/>
                  <a:pt x="153" y="184"/>
                </a:cubicBezTo>
                <a:cubicBezTo>
                  <a:pt x="162" y="193"/>
                  <a:pt x="162" y="193"/>
                  <a:pt x="162" y="193"/>
                </a:cubicBezTo>
                <a:cubicBezTo>
                  <a:pt x="165" y="196"/>
                  <a:pt x="170" y="196"/>
                  <a:pt x="173" y="193"/>
                </a:cubicBezTo>
                <a:cubicBezTo>
                  <a:pt x="195" y="170"/>
                  <a:pt x="195" y="170"/>
                  <a:pt x="195" y="170"/>
                </a:cubicBezTo>
                <a:cubicBezTo>
                  <a:pt x="198" y="167"/>
                  <a:pt x="198" y="162"/>
                  <a:pt x="195" y="159"/>
                </a:cubicBezTo>
                <a:cubicBezTo>
                  <a:pt x="185" y="150"/>
                  <a:pt x="185" y="150"/>
                  <a:pt x="185" y="150"/>
                </a:cubicBezTo>
                <a:cubicBezTo>
                  <a:pt x="188" y="144"/>
                  <a:pt x="191" y="137"/>
                  <a:pt x="193" y="131"/>
                </a:cubicBezTo>
                <a:cubicBezTo>
                  <a:pt x="206" y="131"/>
                  <a:pt x="206" y="131"/>
                  <a:pt x="206" y="131"/>
                </a:cubicBezTo>
                <a:cubicBezTo>
                  <a:pt x="210" y="131"/>
                  <a:pt x="214" y="127"/>
                  <a:pt x="214" y="123"/>
                </a:cubicBezTo>
                <a:cubicBezTo>
                  <a:pt x="214" y="91"/>
                  <a:pt x="214" y="91"/>
                  <a:pt x="214" y="91"/>
                </a:cubicBezTo>
                <a:cubicBezTo>
                  <a:pt x="214" y="87"/>
                  <a:pt x="210" y="84"/>
                  <a:pt x="206" y="84"/>
                </a:cubicBezTo>
                <a:close/>
                <a:moveTo>
                  <a:pt x="103" y="156"/>
                </a:moveTo>
                <a:cubicBezTo>
                  <a:pt x="76" y="156"/>
                  <a:pt x="53" y="133"/>
                  <a:pt x="53" y="106"/>
                </a:cubicBezTo>
                <a:cubicBezTo>
                  <a:pt x="53" y="78"/>
                  <a:pt x="76" y="55"/>
                  <a:pt x="103" y="55"/>
                </a:cubicBezTo>
                <a:cubicBezTo>
                  <a:pt x="131" y="55"/>
                  <a:pt x="153" y="78"/>
                  <a:pt x="153" y="106"/>
                </a:cubicBezTo>
                <a:cubicBezTo>
                  <a:pt x="153" y="133"/>
                  <a:pt x="131" y="156"/>
                  <a:pt x="103" y="15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20000"/>
              </a:lnSpc>
            </a:pPr>
            <a:endParaRPr lang="en-GB" sz="9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9" name="Freeform 23"/>
          <p:cNvSpPr>
            <a:spLocks noEditPoints="1"/>
          </p:cNvSpPr>
          <p:nvPr/>
        </p:nvSpPr>
        <p:spPr bwMode="auto">
          <a:xfrm>
            <a:off x="7906447" y="2922043"/>
            <a:ext cx="194294" cy="193573"/>
          </a:xfrm>
          <a:custGeom>
            <a:avLst/>
            <a:gdLst>
              <a:gd name="T0" fmla="*/ 103 w 114"/>
              <a:gd name="T1" fmla="*/ 30 h 114"/>
              <a:gd name="T2" fmla="*/ 97 w 114"/>
              <a:gd name="T3" fmla="*/ 31 h 114"/>
              <a:gd name="T4" fmla="*/ 89 w 114"/>
              <a:gd name="T5" fmla="*/ 21 h 114"/>
              <a:gd name="T6" fmla="*/ 92 w 114"/>
              <a:gd name="T7" fmla="*/ 16 h 114"/>
              <a:gd name="T8" fmla="*/ 90 w 114"/>
              <a:gd name="T9" fmla="*/ 10 h 114"/>
              <a:gd name="T10" fmla="*/ 75 w 114"/>
              <a:gd name="T11" fmla="*/ 3 h 114"/>
              <a:gd name="T12" fmla="*/ 69 w 114"/>
              <a:gd name="T13" fmla="*/ 5 h 114"/>
              <a:gd name="T14" fmla="*/ 67 w 114"/>
              <a:gd name="T15" fmla="*/ 9 h 114"/>
              <a:gd name="T16" fmla="*/ 54 w 114"/>
              <a:gd name="T17" fmla="*/ 8 h 114"/>
              <a:gd name="T18" fmla="*/ 53 w 114"/>
              <a:gd name="T19" fmla="*/ 3 h 114"/>
              <a:gd name="T20" fmla="*/ 48 w 114"/>
              <a:gd name="T21" fmla="*/ 1 h 114"/>
              <a:gd name="T22" fmla="*/ 32 w 114"/>
              <a:gd name="T23" fmla="*/ 6 h 114"/>
              <a:gd name="T24" fmla="*/ 29 w 114"/>
              <a:gd name="T25" fmla="*/ 11 h 114"/>
              <a:gd name="T26" fmla="*/ 31 w 114"/>
              <a:gd name="T27" fmla="*/ 14 h 114"/>
              <a:gd name="T28" fmla="*/ 18 w 114"/>
              <a:gd name="T29" fmla="*/ 24 h 114"/>
              <a:gd name="T30" fmla="*/ 16 w 114"/>
              <a:gd name="T31" fmla="*/ 23 h 114"/>
              <a:gd name="T32" fmla="*/ 10 w 114"/>
              <a:gd name="T33" fmla="*/ 24 h 114"/>
              <a:gd name="T34" fmla="*/ 3 w 114"/>
              <a:gd name="T35" fmla="*/ 39 h 114"/>
              <a:gd name="T36" fmla="*/ 5 w 114"/>
              <a:gd name="T37" fmla="*/ 45 h 114"/>
              <a:gd name="T38" fmla="*/ 7 w 114"/>
              <a:gd name="T39" fmla="*/ 46 h 114"/>
              <a:gd name="T40" fmla="*/ 6 w 114"/>
              <a:gd name="T41" fmla="*/ 60 h 114"/>
              <a:gd name="T42" fmla="*/ 3 w 114"/>
              <a:gd name="T43" fmla="*/ 61 h 114"/>
              <a:gd name="T44" fmla="*/ 1 w 114"/>
              <a:gd name="T45" fmla="*/ 66 h 114"/>
              <a:gd name="T46" fmla="*/ 6 w 114"/>
              <a:gd name="T47" fmla="*/ 82 h 114"/>
              <a:gd name="T48" fmla="*/ 11 w 114"/>
              <a:gd name="T49" fmla="*/ 85 h 114"/>
              <a:gd name="T50" fmla="*/ 14 w 114"/>
              <a:gd name="T51" fmla="*/ 84 h 114"/>
              <a:gd name="T52" fmla="*/ 24 w 114"/>
              <a:gd name="T53" fmla="*/ 95 h 114"/>
              <a:gd name="T54" fmla="*/ 23 w 114"/>
              <a:gd name="T55" fmla="*/ 98 h 114"/>
              <a:gd name="T56" fmla="*/ 24 w 114"/>
              <a:gd name="T57" fmla="*/ 104 h 114"/>
              <a:gd name="T58" fmla="*/ 39 w 114"/>
              <a:gd name="T59" fmla="*/ 111 h 114"/>
              <a:gd name="T60" fmla="*/ 45 w 114"/>
              <a:gd name="T61" fmla="*/ 109 h 114"/>
              <a:gd name="T62" fmla="*/ 47 w 114"/>
              <a:gd name="T63" fmla="*/ 105 h 114"/>
              <a:gd name="T64" fmla="*/ 59 w 114"/>
              <a:gd name="T65" fmla="*/ 106 h 114"/>
              <a:gd name="T66" fmla="*/ 61 w 114"/>
              <a:gd name="T67" fmla="*/ 111 h 114"/>
              <a:gd name="T68" fmla="*/ 66 w 114"/>
              <a:gd name="T69" fmla="*/ 113 h 114"/>
              <a:gd name="T70" fmla="*/ 82 w 114"/>
              <a:gd name="T71" fmla="*/ 108 h 114"/>
              <a:gd name="T72" fmla="*/ 85 w 114"/>
              <a:gd name="T73" fmla="*/ 103 h 114"/>
              <a:gd name="T74" fmla="*/ 83 w 114"/>
              <a:gd name="T75" fmla="*/ 97 h 114"/>
              <a:gd name="T76" fmla="*/ 93 w 114"/>
              <a:gd name="T77" fmla="*/ 89 h 114"/>
              <a:gd name="T78" fmla="*/ 98 w 114"/>
              <a:gd name="T79" fmla="*/ 92 h 114"/>
              <a:gd name="T80" fmla="*/ 104 w 114"/>
              <a:gd name="T81" fmla="*/ 90 h 114"/>
              <a:gd name="T82" fmla="*/ 111 w 114"/>
              <a:gd name="T83" fmla="*/ 75 h 114"/>
              <a:gd name="T84" fmla="*/ 109 w 114"/>
              <a:gd name="T85" fmla="*/ 69 h 114"/>
              <a:gd name="T86" fmla="*/ 103 w 114"/>
              <a:gd name="T87" fmla="*/ 66 h 114"/>
              <a:gd name="T88" fmla="*/ 104 w 114"/>
              <a:gd name="T89" fmla="*/ 55 h 114"/>
              <a:gd name="T90" fmla="*/ 111 w 114"/>
              <a:gd name="T91" fmla="*/ 53 h 114"/>
              <a:gd name="T92" fmla="*/ 113 w 114"/>
              <a:gd name="T93" fmla="*/ 48 h 114"/>
              <a:gd name="T94" fmla="*/ 108 w 114"/>
              <a:gd name="T95" fmla="*/ 32 h 114"/>
              <a:gd name="T96" fmla="*/ 103 w 114"/>
              <a:gd name="T97" fmla="*/ 30 h 114"/>
              <a:gd name="T98" fmla="*/ 63 w 114"/>
              <a:gd name="T99" fmla="*/ 82 h 114"/>
              <a:gd name="T100" fmla="*/ 30 w 114"/>
              <a:gd name="T101" fmla="*/ 65 h 114"/>
              <a:gd name="T102" fmla="*/ 47 w 114"/>
              <a:gd name="T103" fmla="*/ 32 h 114"/>
              <a:gd name="T104" fmla="*/ 80 w 114"/>
              <a:gd name="T105" fmla="*/ 49 h 114"/>
              <a:gd name="T106" fmla="*/ 63 w 114"/>
              <a:gd name="T107" fmla="*/ 82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14" h="114">
                <a:moveTo>
                  <a:pt x="103" y="30"/>
                </a:moveTo>
                <a:cubicBezTo>
                  <a:pt x="97" y="31"/>
                  <a:pt x="97" y="31"/>
                  <a:pt x="97" y="31"/>
                </a:cubicBezTo>
                <a:cubicBezTo>
                  <a:pt x="95" y="28"/>
                  <a:pt x="92" y="24"/>
                  <a:pt x="89" y="21"/>
                </a:cubicBezTo>
                <a:cubicBezTo>
                  <a:pt x="92" y="16"/>
                  <a:pt x="92" y="16"/>
                  <a:pt x="92" y="16"/>
                </a:cubicBezTo>
                <a:cubicBezTo>
                  <a:pt x="92" y="14"/>
                  <a:pt x="92" y="11"/>
                  <a:pt x="90" y="10"/>
                </a:cubicBezTo>
                <a:cubicBezTo>
                  <a:pt x="75" y="3"/>
                  <a:pt x="75" y="3"/>
                  <a:pt x="75" y="3"/>
                </a:cubicBezTo>
                <a:cubicBezTo>
                  <a:pt x="73" y="2"/>
                  <a:pt x="70" y="3"/>
                  <a:pt x="69" y="5"/>
                </a:cubicBezTo>
                <a:cubicBezTo>
                  <a:pt x="67" y="9"/>
                  <a:pt x="67" y="9"/>
                  <a:pt x="67" y="9"/>
                </a:cubicBezTo>
                <a:cubicBezTo>
                  <a:pt x="63" y="8"/>
                  <a:pt x="59" y="8"/>
                  <a:pt x="54" y="8"/>
                </a:cubicBezTo>
                <a:cubicBezTo>
                  <a:pt x="53" y="3"/>
                  <a:pt x="53" y="3"/>
                  <a:pt x="53" y="3"/>
                </a:cubicBezTo>
                <a:cubicBezTo>
                  <a:pt x="52" y="1"/>
                  <a:pt x="50" y="0"/>
                  <a:pt x="48" y="1"/>
                </a:cubicBezTo>
                <a:cubicBezTo>
                  <a:pt x="32" y="6"/>
                  <a:pt x="32" y="6"/>
                  <a:pt x="32" y="6"/>
                </a:cubicBezTo>
                <a:cubicBezTo>
                  <a:pt x="30" y="7"/>
                  <a:pt x="29" y="9"/>
                  <a:pt x="29" y="11"/>
                </a:cubicBezTo>
                <a:cubicBezTo>
                  <a:pt x="31" y="14"/>
                  <a:pt x="31" y="14"/>
                  <a:pt x="31" y="14"/>
                </a:cubicBezTo>
                <a:cubicBezTo>
                  <a:pt x="26" y="17"/>
                  <a:pt x="22" y="20"/>
                  <a:pt x="18" y="24"/>
                </a:cubicBezTo>
                <a:cubicBezTo>
                  <a:pt x="16" y="23"/>
                  <a:pt x="16" y="23"/>
                  <a:pt x="16" y="23"/>
                </a:cubicBezTo>
                <a:cubicBezTo>
                  <a:pt x="14" y="22"/>
                  <a:pt x="11" y="22"/>
                  <a:pt x="10" y="24"/>
                </a:cubicBezTo>
                <a:cubicBezTo>
                  <a:pt x="3" y="39"/>
                  <a:pt x="3" y="39"/>
                  <a:pt x="3" y="39"/>
                </a:cubicBezTo>
                <a:cubicBezTo>
                  <a:pt x="2" y="41"/>
                  <a:pt x="3" y="44"/>
                  <a:pt x="5" y="45"/>
                </a:cubicBezTo>
                <a:cubicBezTo>
                  <a:pt x="7" y="46"/>
                  <a:pt x="7" y="46"/>
                  <a:pt x="7" y="46"/>
                </a:cubicBezTo>
                <a:cubicBezTo>
                  <a:pt x="6" y="51"/>
                  <a:pt x="5" y="55"/>
                  <a:pt x="6" y="60"/>
                </a:cubicBezTo>
                <a:cubicBezTo>
                  <a:pt x="3" y="61"/>
                  <a:pt x="3" y="61"/>
                  <a:pt x="3" y="61"/>
                </a:cubicBezTo>
                <a:cubicBezTo>
                  <a:pt x="1" y="62"/>
                  <a:pt x="0" y="64"/>
                  <a:pt x="1" y="66"/>
                </a:cubicBezTo>
                <a:cubicBezTo>
                  <a:pt x="6" y="82"/>
                  <a:pt x="6" y="82"/>
                  <a:pt x="6" y="82"/>
                </a:cubicBezTo>
                <a:cubicBezTo>
                  <a:pt x="7" y="84"/>
                  <a:pt x="9" y="85"/>
                  <a:pt x="11" y="85"/>
                </a:cubicBezTo>
                <a:cubicBezTo>
                  <a:pt x="14" y="84"/>
                  <a:pt x="14" y="84"/>
                  <a:pt x="14" y="84"/>
                </a:cubicBezTo>
                <a:cubicBezTo>
                  <a:pt x="17" y="88"/>
                  <a:pt x="20" y="92"/>
                  <a:pt x="24" y="95"/>
                </a:cubicBezTo>
                <a:cubicBezTo>
                  <a:pt x="23" y="98"/>
                  <a:pt x="23" y="98"/>
                  <a:pt x="23" y="98"/>
                </a:cubicBezTo>
                <a:cubicBezTo>
                  <a:pt x="22" y="100"/>
                  <a:pt x="22" y="103"/>
                  <a:pt x="24" y="104"/>
                </a:cubicBezTo>
                <a:cubicBezTo>
                  <a:pt x="39" y="111"/>
                  <a:pt x="39" y="111"/>
                  <a:pt x="39" y="111"/>
                </a:cubicBezTo>
                <a:cubicBezTo>
                  <a:pt x="41" y="112"/>
                  <a:pt x="44" y="111"/>
                  <a:pt x="45" y="109"/>
                </a:cubicBezTo>
                <a:cubicBezTo>
                  <a:pt x="47" y="105"/>
                  <a:pt x="47" y="105"/>
                  <a:pt x="47" y="105"/>
                </a:cubicBezTo>
                <a:cubicBezTo>
                  <a:pt x="51" y="106"/>
                  <a:pt x="55" y="106"/>
                  <a:pt x="59" y="106"/>
                </a:cubicBezTo>
                <a:cubicBezTo>
                  <a:pt x="61" y="111"/>
                  <a:pt x="61" y="111"/>
                  <a:pt x="61" y="111"/>
                </a:cubicBezTo>
                <a:cubicBezTo>
                  <a:pt x="62" y="113"/>
                  <a:pt x="64" y="114"/>
                  <a:pt x="66" y="113"/>
                </a:cubicBezTo>
                <a:cubicBezTo>
                  <a:pt x="82" y="108"/>
                  <a:pt x="82" y="108"/>
                  <a:pt x="82" y="108"/>
                </a:cubicBezTo>
                <a:cubicBezTo>
                  <a:pt x="84" y="108"/>
                  <a:pt x="85" y="105"/>
                  <a:pt x="85" y="103"/>
                </a:cubicBezTo>
                <a:cubicBezTo>
                  <a:pt x="83" y="97"/>
                  <a:pt x="83" y="97"/>
                  <a:pt x="83" y="97"/>
                </a:cubicBezTo>
                <a:cubicBezTo>
                  <a:pt x="86" y="95"/>
                  <a:pt x="90" y="92"/>
                  <a:pt x="93" y="89"/>
                </a:cubicBezTo>
                <a:cubicBezTo>
                  <a:pt x="98" y="92"/>
                  <a:pt x="98" y="92"/>
                  <a:pt x="98" y="92"/>
                </a:cubicBezTo>
                <a:cubicBezTo>
                  <a:pt x="100" y="92"/>
                  <a:pt x="103" y="92"/>
                  <a:pt x="104" y="90"/>
                </a:cubicBezTo>
                <a:cubicBezTo>
                  <a:pt x="111" y="75"/>
                  <a:pt x="111" y="75"/>
                  <a:pt x="111" y="75"/>
                </a:cubicBezTo>
                <a:cubicBezTo>
                  <a:pt x="112" y="73"/>
                  <a:pt x="111" y="70"/>
                  <a:pt x="109" y="69"/>
                </a:cubicBezTo>
                <a:cubicBezTo>
                  <a:pt x="103" y="66"/>
                  <a:pt x="103" y="66"/>
                  <a:pt x="103" y="66"/>
                </a:cubicBezTo>
                <a:cubicBezTo>
                  <a:pt x="104" y="63"/>
                  <a:pt x="104" y="59"/>
                  <a:pt x="104" y="55"/>
                </a:cubicBezTo>
                <a:cubicBezTo>
                  <a:pt x="111" y="53"/>
                  <a:pt x="111" y="53"/>
                  <a:pt x="111" y="53"/>
                </a:cubicBezTo>
                <a:cubicBezTo>
                  <a:pt x="113" y="52"/>
                  <a:pt x="114" y="50"/>
                  <a:pt x="113" y="48"/>
                </a:cubicBezTo>
                <a:cubicBezTo>
                  <a:pt x="108" y="32"/>
                  <a:pt x="108" y="32"/>
                  <a:pt x="108" y="32"/>
                </a:cubicBezTo>
                <a:cubicBezTo>
                  <a:pt x="108" y="30"/>
                  <a:pt x="105" y="29"/>
                  <a:pt x="103" y="30"/>
                </a:cubicBezTo>
                <a:close/>
                <a:moveTo>
                  <a:pt x="63" y="82"/>
                </a:moveTo>
                <a:cubicBezTo>
                  <a:pt x="49" y="86"/>
                  <a:pt x="34" y="79"/>
                  <a:pt x="30" y="65"/>
                </a:cubicBezTo>
                <a:cubicBezTo>
                  <a:pt x="25" y="51"/>
                  <a:pt x="33" y="36"/>
                  <a:pt x="47" y="32"/>
                </a:cubicBezTo>
                <a:cubicBezTo>
                  <a:pt x="61" y="27"/>
                  <a:pt x="76" y="35"/>
                  <a:pt x="80" y="49"/>
                </a:cubicBezTo>
                <a:cubicBezTo>
                  <a:pt x="85" y="63"/>
                  <a:pt x="77" y="78"/>
                  <a:pt x="63" y="8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20000"/>
              </a:lnSpc>
            </a:pPr>
            <a:endParaRPr lang="en-GB" sz="9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0" name="Freeform 22"/>
          <p:cNvSpPr>
            <a:spLocks noEditPoints="1"/>
          </p:cNvSpPr>
          <p:nvPr/>
        </p:nvSpPr>
        <p:spPr bwMode="auto">
          <a:xfrm>
            <a:off x="9279846" y="3599760"/>
            <a:ext cx="364120" cy="364840"/>
          </a:xfrm>
          <a:custGeom>
            <a:avLst/>
            <a:gdLst>
              <a:gd name="T0" fmla="*/ 206 w 214"/>
              <a:gd name="T1" fmla="*/ 84 h 214"/>
              <a:gd name="T2" fmla="*/ 194 w 214"/>
              <a:gd name="T3" fmla="*/ 84 h 214"/>
              <a:gd name="T4" fmla="*/ 185 w 214"/>
              <a:gd name="T5" fmla="*/ 60 h 214"/>
              <a:gd name="T6" fmla="*/ 193 w 214"/>
              <a:gd name="T7" fmla="*/ 52 h 214"/>
              <a:gd name="T8" fmla="*/ 193 w 214"/>
              <a:gd name="T9" fmla="*/ 41 h 214"/>
              <a:gd name="T10" fmla="*/ 170 w 214"/>
              <a:gd name="T11" fmla="*/ 19 h 214"/>
              <a:gd name="T12" fmla="*/ 159 w 214"/>
              <a:gd name="T13" fmla="*/ 19 h 214"/>
              <a:gd name="T14" fmla="*/ 152 w 214"/>
              <a:gd name="T15" fmla="*/ 26 h 214"/>
              <a:gd name="T16" fmla="*/ 130 w 214"/>
              <a:gd name="T17" fmla="*/ 16 h 214"/>
              <a:gd name="T18" fmla="*/ 130 w 214"/>
              <a:gd name="T19" fmla="*/ 8 h 214"/>
              <a:gd name="T20" fmla="*/ 123 w 214"/>
              <a:gd name="T21" fmla="*/ 0 h 214"/>
              <a:gd name="T22" fmla="*/ 91 w 214"/>
              <a:gd name="T23" fmla="*/ 0 h 214"/>
              <a:gd name="T24" fmla="*/ 84 w 214"/>
              <a:gd name="T25" fmla="*/ 8 h 214"/>
              <a:gd name="T26" fmla="*/ 84 w 214"/>
              <a:gd name="T27" fmla="*/ 14 h 214"/>
              <a:gd name="T28" fmla="*/ 56 w 214"/>
              <a:gd name="T29" fmla="*/ 25 h 214"/>
              <a:gd name="T30" fmla="*/ 52 w 214"/>
              <a:gd name="T31" fmla="*/ 21 h 214"/>
              <a:gd name="T32" fmla="*/ 41 w 214"/>
              <a:gd name="T33" fmla="*/ 22 h 214"/>
              <a:gd name="T34" fmla="*/ 19 w 214"/>
              <a:gd name="T35" fmla="*/ 44 h 214"/>
              <a:gd name="T36" fmla="*/ 19 w 214"/>
              <a:gd name="T37" fmla="*/ 55 h 214"/>
              <a:gd name="T38" fmla="*/ 23 w 214"/>
              <a:gd name="T39" fmla="*/ 58 h 214"/>
              <a:gd name="T40" fmla="*/ 13 w 214"/>
              <a:gd name="T41" fmla="*/ 84 h 214"/>
              <a:gd name="T42" fmla="*/ 8 w 214"/>
              <a:gd name="T43" fmla="*/ 84 h 214"/>
              <a:gd name="T44" fmla="*/ 0 w 214"/>
              <a:gd name="T45" fmla="*/ 91 h 214"/>
              <a:gd name="T46" fmla="*/ 0 w 214"/>
              <a:gd name="T47" fmla="*/ 123 h 214"/>
              <a:gd name="T48" fmla="*/ 8 w 214"/>
              <a:gd name="T49" fmla="*/ 131 h 214"/>
              <a:gd name="T50" fmla="*/ 13 w 214"/>
              <a:gd name="T51" fmla="*/ 131 h 214"/>
              <a:gd name="T52" fmla="*/ 26 w 214"/>
              <a:gd name="T53" fmla="*/ 157 h 214"/>
              <a:gd name="T54" fmla="*/ 21 w 214"/>
              <a:gd name="T55" fmla="*/ 162 h 214"/>
              <a:gd name="T56" fmla="*/ 21 w 214"/>
              <a:gd name="T57" fmla="*/ 173 h 214"/>
              <a:gd name="T58" fmla="*/ 44 w 214"/>
              <a:gd name="T59" fmla="*/ 195 h 214"/>
              <a:gd name="T60" fmla="*/ 55 w 214"/>
              <a:gd name="T61" fmla="*/ 195 h 214"/>
              <a:gd name="T62" fmla="*/ 61 w 214"/>
              <a:gd name="T63" fmla="*/ 189 h 214"/>
              <a:gd name="T64" fmla="*/ 84 w 214"/>
              <a:gd name="T65" fmla="*/ 197 h 214"/>
              <a:gd name="T66" fmla="*/ 84 w 214"/>
              <a:gd name="T67" fmla="*/ 206 h 214"/>
              <a:gd name="T68" fmla="*/ 91 w 214"/>
              <a:gd name="T69" fmla="*/ 214 h 214"/>
              <a:gd name="T70" fmla="*/ 123 w 214"/>
              <a:gd name="T71" fmla="*/ 214 h 214"/>
              <a:gd name="T72" fmla="*/ 130 w 214"/>
              <a:gd name="T73" fmla="*/ 206 h 214"/>
              <a:gd name="T74" fmla="*/ 130 w 214"/>
              <a:gd name="T75" fmla="*/ 195 h 214"/>
              <a:gd name="T76" fmla="*/ 153 w 214"/>
              <a:gd name="T77" fmla="*/ 184 h 214"/>
              <a:gd name="T78" fmla="*/ 162 w 214"/>
              <a:gd name="T79" fmla="*/ 193 h 214"/>
              <a:gd name="T80" fmla="*/ 173 w 214"/>
              <a:gd name="T81" fmla="*/ 193 h 214"/>
              <a:gd name="T82" fmla="*/ 195 w 214"/>
              <a:gd name="T83" fmla="*/ 170 h 214"/>
              <a:gd name="T84" fmla="*/ 195 w 214"/>
              <a:gd name="T85" fmla="*/ 159 h 214"/>
              <a:gd name="T86" fmla="*/ 185 w 214"/>
              <a:gd name="T87" fmla="*/ 150 h 214"/>
              <a:gd name="T88" fmla="*/ 193 w 214"/>
              <a:gd name="T89" fmla="*/ 131 h 214"/>
              <a:gd name="T90" fmla="*/ 206 w 214"/>
              <a:gd name="T91" fmla="*/ 131 h 214"/>
              <a:gd name="T92" fmla="*/ 214 w 214"/>
              <a:gd name="T93" fmla="*/ 123 h 214"/>
              <a:gd name="T94" fmla="*/ 214 w 214"/>
              <a:gd name="T95" fmla="*/ 91 h 214"/>
              <a:gd name="T96" fmla="*/ 206 w 214"/>
              <a:gd name="T97" fmla="*/ 84 h 214"/>
              <a:gd name="T98" fmla="*/ 103 w 214"/>
              <a:gd name="T99" fmla="*/ 156 h 214"/>
              <a:gd name="T100" fmla="*/ 53 w 214"/>
              <a:gd name="T101" fmla="*/ 106 h 214"/>
              <a:gd name="T102" fmla="*/ 103 w 214"/>
              <a:gd name="T103" fmla="*/ 55 h 214"/>
              <a:gd name="T104" fmla="*/ 153 w 214"/>
              <a:gd name="T105" fmla="*/ 106 h 214"/>
              <a:gd name="T106" fmla="*/ 103 w 214"/>
              <a:gd name="T107" fmla="*/ 156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14" h="214">
                <a:moveTo>
                  <a:pt x="206" y="84"/>
                </a:moveTo>
                <a:cubicBezTo>
                  <a:pt x="194" y="84"/>
                  <a:pt x="194" y="84"/>
                  <a:pt x="194" y="84"/>
                </a:cubicBezTo>
                <a:cubicBezTo>
                  <a:pt x="192" y="75"/>
                  <a:pt x="189" y="68"/>
                  <a:pt x="185" y="60"/>
                </a:cubicBezTo>
                <a:cubicBezTo>
                  <a:pt x="193" y="52"/>
                  <a:pt x="193" y="52"/>
                  <a:pt x="193" y="52"/>
                </a:cubicBezTo>
                <a:cubicBezTo>
                  <a:pt x="196" y="49"/>
                  <a:pt x="196" y="44"/>
                  <a:pt x="193" y="41"/>
                </a:cubicBezTo>
                <a:cubicBezTo>
                  <a:pt x="170" y="19"/>
                  <a:pt x="170" y="19"/>
                  <a:pt x="170" y="19"/>
                </a:cubicBezTo>
                <a:cubicBezTo>
                  <a:pt x="167" y="16"/>
                  <a:pt x="162" y="16"/>
                  <a:pt x="159" y="19"/>
                </a:cubicBezTo>
                <a:cubicBezTo>
                  <a:pt x="152" y="26"/>
                  <a:pt x="152" y="26"/>
                  <a:pt x="152" y="26"/>
                </a:cubicBezTo>
                <a:cubicBezTo>
                  <a:pt x="146" y="22"/>
                  <a:pt x="138" y="19"/>
                  <a:pt x="130" y="16"/>
                </a:cubicBezTo>
                <a:cubicBezTo>
                  <a:pt x="130" y="8"/>
                  <a:pt x="130" y="8"/>
                  <a:pt x="130" y="8"/>
                </a:cubicBezTo>
                <a:cubicBezTo>
                  <a:pt x="130" y="4"/>
                  <a:pt x="127" y="0"/>
                  <a:pt x="123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87" y="0"/>
                  <a:pt x="84" y="4"/>
                  <a:pt x="84" y="8"/>
                </a:cubicBezTo>
                <a:cubicBezTo>
                  <a:pt x="84" y="14"/>
                  <a:pt x="84" y="14"/>
                  <a:pt x="84" y="14"/>
                </a:cubicBezTo>
                <a:cubicBezTo>
                  <a:pt x="74" y="17"/>
                  <a:pt x="64" y="20"/>
                  <a:pt x="56" y="25"/>
                </a:cubicBezTo>
                <a:cubicBezTo>
                  <a:pt x="52" y="21"/>
                  <a:pt x="52" y="21"/>
                  <a:pt x="52" y="21"/>
                </a:cubicBezTo>
                <a:cubicBezTo>
                  <a:pt x="49" y="18"/>
                  <a:pt x="44" y="19"/>
                  <a:pt x="41" y="22"/>
                </a:cubicBezTo>
                <a:cubicBezTo>
                  <a:pt x="19" y="44"/>
                  <a:pt x="19" y="44"/>
                  <a:pt x="19" y="44"/>
                </a:cubicBezTo>
                <a:cubicBezTo>
                  <a:pt x="16" y="47"/>
                  <a:pt x="16" y="52"/>
                  <a:pt x="19" y="55"/>
                </a:cubicBezTo>
                <a:cubicBezTo>
                  <a:pt x="23" y="58"/>
                  <a:pt x="23" y="58"/>
                  <a:pt x="23" y="58"/>
                </a:cubicBezTo>
                <a:cubicBezTo>
                  <a:pt x="18" y="66"/>
                  <a:pt x="15" y="75"/>
                  <a:pt x="13" y="84"/>
                </a:cubicBezTo>
                <a:cubicBezTo>
                  <a:pt x="8" y="84"/>
                  <a:pt x="8" y="84"/>
                  <a:pt x="8" y="84"/>
                </a:cubicBezTo>
                <a:cubicBezTo>
                  <a:pt x="4" y="84"/>
                  <a:pt x="0" y="87"/>
                  <a:pt x="0" y="91"/>
                </a:cubicBezTo>
                <a:cubicBezTo>
                  <a:pt x="0" y="123"/>
                  <a:pt x="0" y="123"/>
                  <a:pt x="0" y="123"/>
                </a:cubicBezTo>
                <a:cubicBezTo>
                  <a:pt x="0" y="127"/>
                  <a:pt x="4" y="131"/>
                  <a:pt x="8" y="131"/>
                </a:cubicBezTo>
                <a:cubicBezTo>
                  <a:pt x="13" y="131"/>
                  <a:pt x="13" y="131"/>
                  <a:pt x="13" y="131"/>
                </a:cubicBezTo>
                <a:cubicBezTo>
                  <a:pt x="16" y="140"/>
                  <a:pt x="20" y="149"/>
                  <a:pt x="26" y="157"/>
                </a:cubicBezTo>
                <a:cubicBezTo>
                  <a:pt x="21" y="162"/>
                  <a:pt x="21" y="162"/>
                  <a:pt x="21" y="162"/>
                </a:cubicBezTo>
                <a:cubicBezTo>
                  <a:pt x="18" y="165"/>
                  <a:pt x="18" y="170"/>
                  <a:pt x="21" y="173"/>
                </a:cubicBezTo>
                <a:cubicBezTo>
                  <a:pt x="44" y="195"/>
                  <a:pt x="44" y="195"/>
                  <a:pt x="44" y="195"/>
                </a:cubicBezTo>
                <a:cubicBezTo>
                  <a:pt x="47" y="198"/>
                  <a:pt x="52" y="198"/>
                  <a:pt x="55" y="195"/>
                </a:cubicBezTo>
                <a:cubicBezTo>
                  <a:pt x="61" y="189"/>
                  <a:pt x="61" y="189"/>
                  <a:pt x="61" y="189"/>
                </a:cubicBezTo>
                <a:cubicBezTo>
                  <a:pt x="68" y="192"/>
                  <a:pt x="76" y="195"/>
                  <a:pt x="84" y="197"/>
                </a:cubicBezTo>
                <a:cubicBezTo>
                  <a:pt x="84" y="206"/>
                  <a:pt x="84" y="206"/>
                  <a:pt x="84" y="206"/>
                </a:cubicBezTo>
                <a:cubicBezTo>
                  <a:pt x="84" y="211"/>
                  <a:pt x="87" y="214"/>
                  <a:pt x="91" y="214"/>
                </a:cubicBezTo>
                <a:cubicBezTo>
                  <a:pt x="123" y="214"/>
                  <a:pt x="123" y="214"/>
                  <a:pt x="123" y="214"/>
                </a:cubicBezTo>
                <a:cubicBezTo>
                  <a:pt x="127" y="214"/>
                  <a:pt x="130" y="211"/>
                  <a:pt x="130" y="206"/>
                </a:cubicBezTo>
                <a:cubicBezTo>
                  <a:pt x="130" y="195"/>
                  <a:pt x="130" y="195"/>
                  <a:pt x="130" y="195"/>
                </a:cubicBezTo>
                <a:cubicBezTo>
                  <a:pt x="139" y="192"/>
                  <a:pt x="146" y="189"/>
                  <a:pt x="153" y="184"/>
                </a:cubicBezTo>
                <a:cubicBezTo>
                  <a:pt x="162" y="193"/>
                  <a:pt x="162" y="193"/>
                  <a:pt x="162" y="193"/>
                </a:cubicBezTo>
                <a:cubicBezTo>
                  <a:pt x="165" y="196"/>
                  <a:pt x="170" y="196"/>
                  <a:pt x="173" y="193"/>
                </a:cubicBezTo>
                <a:cubicBezTo>
                  <a:pt x="195" y="170"/>
                  <a:pt x="195" y="170"/>
                  <a:pt x="195" y="170"/>
                </a:cubicBezTo>
                <a:cubicBezTo>
                  <a:pt x="198" y="167"/>
                  <a:pt x="198" y="162"/>
                  <a:pt x="195" y="159"/>
                </a:cubicBezTo>
                <a:cubicBezTo>
                  <a:pt x="185" y="150"/>
                  <a:pt x="185" y="150"/>
                  <a:pt x="185" y="150"/>
                </a:cubicBezTo>
                <a:cubicBezTo>
                  <a:pt x="188" y="144"/>
                  <a:pt x="191" y="137"/>
                  <a:pt x="193" y="131"/>
                </a:cubicBezTo>
                <a:cubicBezTo>
                  <a:pt x="206" y="131"/>
                  <a:pt x="206" y="131"/>
                  <a:pt x="206" y="131"/>
                </a:cubicBezTo>
                <a:cubicBezTo>
                  <a:pt x="210" y="131"/>
                  <a:pt x="214" y="127"/>
                  <a:pt x="214" y="123"/>
                </a:cubicBezTo>
                <a:cubicBezTo>
                  <a:pt x="214" y="91"/>
                  <a:pt x="214" y="91"/>
                  <a:pt x="214" y="91"/>
                </a:cubicBezTo>
                <a:cubicBezTo>
                  <a:pt x="214" y="87"/>
                  <a:pt x="210" y="84"/>
                  <a:pt x="206" y="84"/>
                </a:cubicBezTo>
                <a:close/>
                <a:moveTo>
                  <a:pt x="103" y="156"/>
                </a:moveTo>
                <a:cubicBezTo>
                  <a:pt x="76" y="156"/>
                  <a:pt x="53" y="133"/>
                  <a:pt x="53" y="106"/>
                </a:cubicBezTo>
                <a:cubicBezTo>
                  <a:pt x="53" y="78"/>
                  <a:pt x="76" y="55"/>
                  <a:pt x="103" y="55"/>
                </a:cubicBezTo>
                <a:cubicBezTo>
                  <a:pt x="131" y="55"/>
                  <a:pt x="153" y="78"/>
                  <a:pt x="153" y="106"/>
                </a:cubicBezTo>
                <a:cubicBezTo>
                  <a:pt x="153" y="133"/>
                  <a:pt x="131" y="156"/>
                  <a:pt x="103" y="15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20000"/>
              </a:lnSpc>
            </a:pPr>
            <a:endParaRPr lang="en-GB" sz="9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1" name="Freeform 23"/>
          <p:cNvSpPr>
            <a:spLocks noEditPoints="1"/>
          </p:cNvSpPr>
          <p:nvPr/>
        </p:nvSpPr>
        <p:spPr bwMode="auto">
          <a:xfrm>
            <a:off x="9615182" y="3586808"/>
            <a:ext cx="194294" cy="193573"/>
          </a:xfrm>
          <a:custGeom>
            <a:avLst/>
            <a:gdLst>
              <a:gd name="T0" fmla="*/ 103 w 114"/>
              <a:gd name="T1" fmla="*/ 30 h 114"/>
              <a:gd name="T2" fmla="*/ 97 w 114"/>
              <a:gd name="T3" fmla="*/ 31 h 114"/>
              <a:gd name="T4" fmla="*/ 89 w 114"/>
              <a:gd name="T5" fmla="*/ 21 h 114"/>
              <a:gd name="T6" fmla="*/ 92 w 114"/>
              <a:gd name="T7" fmla="*/ 16 h 114"/>
              <a:gd name="T8" fmla="*/ 90 w 114"/>
              <a:gd name="T9" fmla="*/ 10 h 114"/>
              <a:gd name="T10" fmla="*/ 75 w 114"/>
              <a:gd name="T11" fmla="*/ 3 h 114"/>
              <a:gd name="T12" fmla="*/ 69 w 114"/>
              <a:gd name="T13" fmla="*/ 5 h 114"/>
              <a:gd name="T14" fmla="*/ 67 w 114"/>
              <a:gd name="T15" fmla="*/ 9 h 114"/>
              <a:gd name="T16" fmla="*/ 54 w 114"/>
              <a:gd name="T17" fmla="*/ 8 h 114"/>
              <a:gd name="T18" fmla="*/ 53 w 114"/>
              <a:gd name="T19" fmla="*/ 3 h 114"/>
              <a:gd name="T20" fmla="*/ 48 w 114"/>
              <a:gd name="T21" fmla="*/ 1 h 114"/>
              <a:gd name="T22" fmla="*/ 32 w 114"/>
              <a:gd name="T23" fmla="*/ 6 h 114"/>
              <a:gd name="T24" fmla="*/ 29 w 114"/>
              <a:gd name="T25" fmla="*/ 11 h 114"/>
              <a:gd name="T26" fmla="*/ 31 w 114"/>
              <a:gd name="T27" fmla="*/ 14 h 114"/>
              <a:gd name="T28" fmla="*/ 18 w 114"/>
              <a:gd name="T29" fmla="*/ 24 h 114"/>
              <a:gd name="T30" fmla="*/ 16 w 114"/>
              <a:gd name="T31" fmla="*/ 23 h 114"/>
              <a:gd name="T32" fmla="*/ 10 w 114"/>
              <a:gd name="T33" fmla="*/ 24 h 114"/>
              <a:gd name="T34" fmla="*/ 3 w 114"/>
              <a:gd name="T35" fmla="*/ 39 h 114"/>
              <a:gd name="T36" fmla="*/ 5 w 114"/>
              <a:gd name="T37" fmla="*/ 45 h 114"/>
              <a:gd name="T38" fmla="*/ 7 w 114"/>
              <a:gd name="T39" fmla="*/ 46 h 114"/>
              <a:gd name="T40" fmla="*/ 6 w 114"/>
              <a:gd name="T41" fmla="*/ 60 h 114"/>
              <a:gd name="T42" fmla="*/ 3 w 114"/>
              <a:gd name="T43" fmla="*/ 61 h 114"/>
              <a:gd name="T44" fmla="*/ 1 w 114"/>
              <a:gd name="T45" fmla="*/ 66 h 114"/>
              <a:gd name="T46" fmla="*/ 6 w 114"/>
              <a:gd name="T47" fmla="*/ 82 h 114"/>
              <a:gd name="T48" fmla="*/ 11 w 114"/>
              <a:gd name="T49" fmla="*/ 85 h 114"/>
              <a:gd name="T50" fmla="*/ 14 w 114"/>
              <a:gd name="T51" fmla="*/ 84 h 114"/>
              <a:gd name="T52" fmla="*/ 24 w 114"/>
              <a:gd name="T53" fmla="*/ 95 h 114"/>
              <a:gd name="T54" fmla="*/ 23 w 114"/>
              <a:gd name="T55" fmla="*/ 98 h 114"/>
              <a:gd name="T56" fmla="*/ 24 w 114"/>
              <a:gd name="T57" fmla="*/ 104 h 114"/>
              <a:gd name="T58" fmla="*/ 39 w 114"/>
              <a:gd name="T59" fmla="*/ 111 h 114"/>
              <a:gd name="T60" fmla="*/ 45 w 114"/>
              <a:gd name="T61" fmla="*/ 109 h 114"/>
              <a:gd name="T62" fmla="*/ 47 w 114"/>
              <a:gd name="T63" fmla="*/ 105 h 114"/>
              <a:gd name="T64" fmla="*/ 59 w 114"/>
              <a:gd name="T65" fmla="*/ 106 h 114"/>
              <a:gd name="T66" fmla="*/ 61 w 114"/>
              <a:gd name="T67" fmla="*/ 111 h 114"/>
              <a:gd name="T68" fmla="*/ 66 w 114"/>
              <a:gd name="T69" fmla="*/ 113 h 114"/>
              <a:gd name="T70" fmla="*/ 82 w 114"/>
              <a:gd name="T71" fmla="*/ 108 h 114"/>
              <a:gd name="T72" fmla="*/ 85 w 114"/>
              <a:gd name="T73" fmla="*/ 103 h 114"/>
              <a:gd name="T74" fmla="*/ 83 w 114"/>
              <a:gd name="T75" fmla="*/ 97 h 114"/>
              <a:gd name="T76" fmla="*/ 93 w 114"/>
              <a:gd name="T77" fmla="*/ 89 h 114"/>
              <a:gd name="T78" fmla="*/ 98 w 114"/>
              <a:gd name="T79" fmla="*/ 92 h 114"/>
              <a:gd name="T80" fmla="*/ 104 w 114"/>
              <a:gd name="T81" fmla="*/ 90 h 114"/>
              <a:gd name="T82" fmla="*/ 111 w 114"/>
              <a:gd name="T83" fmla="*/ 75 h 114"/>
              <a:gd name="T84" fmla="*/ 109 w 114"/>
              <a:gd name="T85" fmla="*/ 69 h 114"/>
              <a:gd name="T86" fmla="*/ 103 w 114"/>
              <a:gd name="T87" fmla="*/ 66 h 114"/>
              <a:gd name="T88" fmla="*/ 104 w 114"/>
              <a:gd name="T89" fmla="*/ 55 h 114"/>
              <a:gd name="T90" fmla="*/ 111 w 114"/>
              <a:gd name="T91" fmla="*/ 53 h 114"/>
              <a:gd name="T92" fmla="*/ 113 w 114"/>
              <a:gd name="T93" fmla="*/ 48 h 114"/>
              <a:gd name="T94" fmla="*/ 108 w 114"/>
              <a:gd name="T95" fmla="*/ 32 h 114"/>
              <a:gd name="T96" fmla="*/ 103 w 114"/>
              <a:gd name="T97" fmla="*/ 30 h 114"/>
              <a:gd name="T98" fmla="*/ 63 w 114"/>
              <a:gd name="T99" fmla="*/ 82 h 114"/>
              <a:gd name="T100" fmla="*/ 30 w 114"/>
              <a:gd name="T101" fmla="*/ 65 h 114"/>
              <a:gd name="T102" fmla="*/ 47 w 114"/>
              <a:gd name="T103" fmla="*/ 32 h 114"/>
              <a:gd name="T104" fmla="*/ 80 w 114"/>
              <a:gd name="T105" fmla="*/ 49 h 114"/>
              <a:gd name="T106" fmla="*/ 63 w 114"/>
              <a:gd name="T107" fmla="*/ 82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14" h="114">
                <a:moveTo>
                  <a:pt x="103" y="30"/>
                </a:moveTo>
                <a:cubicBezTo>
                  <a:pt x="97" y="31"/>
                  <a:pt x="97" y="31"/>
                  <a:pt x="97" y="31"/>
                </a:cubicBezTo>
                <a:cubicBezTo>
                  <a:pt x="95" y="28"/>
                  <a:pt x="92" y="24"/>
                  <a:pt x="89" y="21"/>
                </a:cubicBezTo>
                <a:cubicBezTo>
                  <a:pt x="92" y="16"/>
                  <a:pt x="92" y="16"/>
                  <a:pt x="92" y="16"/>
                </a:cubicBezTo>
                <a:cubicBezTo>
                  <a:pt x="92" y="14"/>
                  <a:pt x="92" y="11"/>
                  <a:pt x="90" y="10"/>
                </a:cubicBezTo>
                <a:cubicBezTo>
                  <a:pt x="75" y="3"/>
                  <a:pt x="75" y="3"/>
                  <a:pt x="75" y="3"/>
                </a:cubicBezTo>
                <a:cubicBezTo>
                  <a:pt x="73" y="2"/>
                  <a:pt x="70" y="3"/>
                  <a:pt x="69" y="5"/>
                </a:cubicBezTo>
                <a:cubicBezTo>
                  <a:pt x="67" y="9"/>
                  <a:pt x="67" y="9"/>
                  <a:pt x="67" y="9"/>
                </a:cubicBezTo>
                <a:cubicBezTo>
                  <a:pt x="63" y="8"/>
                  <a:pt x="59" y="8"/>
                  <a:pt x="54" y="8"/>
                </a:cubicBezTo>
                <a:cubicBezTo>
                  <a:pt x="53" y="3"/>
                  <a:pt x="53" y="3"/>
                  <a:pt x="53" y="3"/>
                </a:cubicBezTo>
                <a:cubicBezTo>
                  <a:pt x="52" y="1"/>
                  <a:pt x="50" y="0"/>
                  <a:pt x="48" y="1"/>
                </a:cubicBezTo>
                <a:cubicBezTo>
                  <a:pt x="32" y="6"/>
                  <a:pt x="32" y="6"/>
                  <a:pt x="32" y="6"/>
                </a:cubicBezTo>
                <a:cubicBezTo>
                  <a:pt x="30" y="7"/>
                  <a:pt x="29" y="9"/>
                  <a:pt x="29" y="11"/>
                </a:cubicBezTo>
                <a:cubicBezTo>
                  <a:pt x="31" y="14"/>
                  <a:pt x="31" y="14"/>
                  <a:pt x="31" y="14"/>
                </a:cubicBezTo>
                <a:cubicBezTo>
                  <a:pt x="26" y="17"/>
                  <a:pt x="22" y="20"/>
                  <a:pt x="18" y="24"/>
                </a:cubicBezTo>
                <a:cubicBezTo>
                  <a:pt x="16" y="23"/>
                  <a:pt x="16" y="23"/>
                  <a:pt x="16" y="23"/>
                </a:cubicBezTo>
                <a:cubicBezTo>
                  <a:pt x="14" y="22"/>
                  <a:pt x="11" y="22"/>
                  <a:pt x="10" y="24"/>
                </a:cubicBezTo>
                <a:cubicBezTo>
                  <a:pt x="3" y="39"/>
                  <a:pt x="3" y="39"/>
                  <a:pt x="3" y="39"/>
                </a:cubicBezTo>
                <a:cubicBezTo>
                  <a:pt x="2" y="41"/>
                  <a:pt x="3" y="44"/>
                  <a:pt x="5" y="45"/>
                </a:cubicBezTo>
                <a:cubicBezTo>
                  <a:pt x="7" y="46"/>
                  <a:pt x="7" y="46"/>
                  <a:pt x="7" y="46"/>
                </a:cubicBezTo>
                <a:cubicBezTo>
                  <a:pt x="6" y="51"/>
                  <a:pt x="5" y="55"/>
                  <a:pt x="6" y="60"/>
                </a:cubicBezTo>
                <a:cubicBezTo>
                  <a:pt x="3" y="61"/>
                  <a:pt x="3" y="61"/>
                  <a:pt x="3" y="61"/>
                </a:cubicBezTo>
                <a:cubicBezTo>
                  <a:pt x="1" y="62"/>
                  <a:pt x="0" y="64"/>
                  <a:pt x="1" y="66"/>
                </a:cubicBezTo>
                <a:cubicBezTo>
                  <a:pt x="6" y="82"/>
                  <a:pt x="6" y="82"/>
                  <a:pt x="6" y="82"/>
                </a:cubicBezTo>
                <a:cubicBezTo>
                  <a:pt x="7" y="84"/>
                  <a:pt x="9" y="85"/>
                  <a:pt x="11" y="85"/>
                </a:cubicBezTo>
                <a:cubicBezTo>
                  <a:pt x="14" y="84"/>
                  <a:pt x="14" y="84"/>
                  <a:pt x="14" y="84"/>
                </a:cubicBezTo>
                <a:cubicBezTo>
                  <a:pt x="17" y="88"/>
                  <a:pt x="20" y="92"/>
                  <a:pt x="24" y="95"/>
                </a:cubicBezTo>
                <a:cubicBezTo>
                  <a:pt x="23" y="98"/>
                  <a:pt x="23" y="98"/>
                  <a:pt x="23" y="98"/>
                </a:cubicBezTo>
                <a:cubicBezTo>
                  <a:pt x="22" y="100"/>
                  <a:pt x="22" y="103"/>
                  <a:pt x="24" y="104"/>
                </a:cubicBezTo>
                <a:cubicBezTo>
                  <a:pt x="39" y="111"/>
                  <a:pt x="39" y="111"/>
                  <a:pt x="39" y="111"/>
                </a:cubicBezTo>
                <a:cubicBezTo>
                  <a:pt x="41" y="112"/>
                  <a:pt x="44" y="111"/>
                  <a:pt x="45" y="109"/>
                </a:cubicBezTo>
                <a:cubicBezTo>
                  <a:pt x="47" y="105"/>
                  <a:pt x="47" y="105"/>
                  <a:pt x="47" y="105"/>
                </a:cubicBezTo>
                <a:cubicBezTo>
                  <a:pt x="51" y="106"/>
                  <a:pt x="55" y="106"/>
                  <a:pt x="59" y="106"/>
                </a:cubicBezTo>
                <a:cubicBezTo>
                  <a:pt x="61" y="111"/>
                  <a:pt x="61" y="111"/>
                  <a:pt x="61" y="111"/>
                </a:cubicBezTo>
                <a:cubicBezTo>
                  <a:pt x="62" y="113"/>
                  <a:pt x="64" y="114"/>
                  <a:pt x="66" y="113"/>
                </a:cubicBezTo>
                <a:cubicBezTo>
                  <a:pt x="82" y="108"/>
                  <a:pt x="82" y="108"/>
                  <a:pt x="82" y="108"/>
                </a:cubicBezTo>
                <a:cubicBezTo>
                  <a:pt x="84" y="108"/>
                  <a:pt x="85" y="105"/>
                  <a:pt x="85" y="103"/>
                </a:cubicBezTo>
                <a:cubicBezTo>
                  <a:pt x="83" y="97"/>
                  <a:pt x="83" y="97"/>
                  <a:pt x="83" y="97"/>
                </a:cubicBezTo>
                <a:cubicBezTo>
                  <a:pt x="86" y="95"/>
                  <a:pt x="90" y="92"/>
                  <a:pt x="93" y="89"/>
                </a:cubicBezTo>
                <a:cubicBezTo>
                  <a:pt x="98" y="92"/>
                  <a:pt x="98" y="92"/>
                  <a:pt x="98" y="92"/>
                </a:cubicBezTo>
                <a:cubicBezTo>
                  <a:pt x="100" y="92"/>
                  <a:pt x="103" y="92"/>
                  <a:pt x="104" y="90"/>
                </a:cubicBezTo>
                <a:cubicBezTo>
                  <a:pt x="111" y="75"/>
                  <a:pt x="111" y="75"/>
                  <a:pt x="111" y="75"/>
                </a:cubicBezTo>
                <a:cubicBezTo>
                  <a:pt x="112" y="73"/>
                  <a:pt x="111" y="70"/>
                  <a:pt x="109" y="69"/>
                </a:cubicBezTo>
                <a:cubicBezTo>
                  <a:pt x="103" y="66"/>
                  <a:pt x="103" y="66"/>
                  <a:pt x="103" y="66"/>
                </a:cubicBezTo>
                <a:cubicBezTo>
                  <a:pt x="104" y="63"/>
                  <a:pt x="104" y="59"/>
                  <a:pt x="104" y="55"/>
                </a:cubicBezTo>
                <a:cubicBezTo>
                  <a:pt x="111" y="53"/>
                  <a:pt x="111" y="53"/>
                  <a:pt x="111" y="53"/>
                </a:cubicBezTo>
                <a:cubicBezTo>
                  <a:pt x="113" y="52"/>
                  <a:pt x="114" y="50"/>
                  <a:pt x="113" y="48"/>
                </a:cubicBezTo>
                <a:cubicBezTo>
                  <a:pt x="108" y="32"/>
                  <a:pt x="108" y="32"/>
                  <a:pt x="108" y="32"/>
                </a:cubicBezTo>
                <a:cubicBezTo>
                  <a:pt x="108" y="30"/>
                  <a:pt x="105" y="29"/>
                  <a:pt x="103" y="30"/>
                </a:cubicBezTo>
                <a:close/>
                <a:moveTo>
                  <a:pt x="63" y="82"/>
                </a:moveTo>
                <a:cubicBezTo>
                  <a:pt x="49" y="86"/>
                  <a:pt x="34" y="79"/>
                  <a:pt x="30" y="65"/>
                </a:cubicBezTo>
                <a:cubicBezTo>
                  <a:pt x="25" y="51"/>
                  <a:pt x="33" y="36"/>
                  <a:pt x="47" y="32"/>
                </a:cubicBezTo>
                <a:cubicBezTo>
                  <a:pt x="61" y="27"/>
                  <a:pt x="76" y="35"/>
                  <a:pt x="80" y="49"/>
                </a:cubicBezTo>
                <a:cubicBezTo>
                  <a:pt x="85" y="63"/>
                  <a:pt x="77" y="78"/>
                  <a:pt x="63" y="8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20000"/>
              </a:lnSpc>
            </a:pPr>
            <a:endParaRPr lang="en-GB" sz="9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93" name="图片 9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283" y="3778518"/>
            <a:ext cx="315189" cy="315189"/>
          </a:xfrm>
          <a:prstGeom prst="rect">
            <a:avLst/>
          </a:prstGeom>
        </p:spPr>
      </p:pic>
      <p:pic>
        <p:nvPicPr>
          <p:cNvPr id="94" name="图片 9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235" y="2412558"/>
            <a:ext cx="399893" cy="399893"/>
          </a:xfrm>
          <a:prstGeom prst="rect">
            <a:avLst/>
          </a:prstGeom>
        </p:spPr>
      </p:pic>
      <p:pic>
        <p:nvPicPr>
          <p:cNvPr id="95" name="图片 9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910" y="3686083"/>
            <a:ext cx="369324" cy="369324"/>
          </a:xfrm>
          <a:prstGeom prst="rect">
            <a:avLst/>
          </a:prstGeom>
        </p:spPr>
      </p:pic>
      <p:pic>
        <p:nvPicPr>
          <p:cNvPr id="96" name="图片 9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237" y="2816369"/>
            <a:ext cx="522081" cy="522081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248" y="4380110"/>
            <a:ext cx="438255" cy="438255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682" y="2575032"/>
            <a:ext cx="438255" cy="43825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990" y="2991961"/>
            <a:ext cx="326743" cy="326743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282" y="3556144"/>
            <a:ext cx="326743" cy="326743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631" y="4210240"/>
            <a:ext cx="326743" cy="326743"/>
          </a:xfrm>
          <a:prstGeom prst="rect">
            <a:avLst/>
          </a:prstGeom>
        </p:spPr>
      </p:pic>
      <p:sp>
        <p:nvSpPr>
          <p:cNvPr id="103" name="矩形 102"/>
          <p:cNvSpPr/>
          <p:nvPr/>
        </p:nvSpPr>
        <p:spPr>
          <a:xfrm>
            <a:off x="7424825" y="912046"/>
            <a:ext cx="4767175" cy="6115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altLang="zh-CN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Τι απασχολεί τον τελικό χρήστη</a:t>
            </a:r>
            <a:endParaRPr lang="zh-CN" altLang="en-US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2" name="Freeform 48"/>
          <p:cNvSpPr>
            <a:spLocks noEditPoints="1"/>
          </p:cNvSpPr>
          <p:nvPr/>
        </p:nvSpPr>
        <p:spPr bwMode="auto">
          <a:xfrm>
            <a:off x="8446844" y="3613569"/>
            <a:ext cx="244666" cy="326701"/>
          </a:xfrm>
          <a:custGeom>
            <a:avLst/>
            <a:gdLst>
              <a:gd name="T0" fmla="*/ 87 w 144"/>
              <a:gd name="T1" fmla="*/ 86 h 192"/>
              <a:gd name="T2" fmla="*/ 126 w 144"/>
              <a:gd name="T3" fmla="*/ 119 h 192"/>
              <a:gd name="T4" fmla="*/ 128 w 144"/>
              <a:gd name="T5" fmla="*/ 143 h 192"/>
              <a:gd name="T6" fmla="*/ 127 w 144"/>
              <a:gd name="T7" fmla="*/ 145 h 192"/>
              <a:gd name="T8" fmla="*/ 104 w 144"/>
              <a:gd name="T9" fmla="*/ 169 h 192"/>
              <a:gd name="T10" fmla="*/ 65 w 144"/>
              <a:gd name="T11" fmla="*/ 171 h 192"/>
              <a:gd name="T12" fmla="*/ 61 w 144"/>
              <a:gd name="T13" fmla="*/ 186 h 192"/>
              <a:gd name="T14" fmla="*/ 51 w 144"/>
              <a:gd name="T15" fmla="*/ 191 h 192"/>
              <a:gd name="T16" fmla="*/ 45 w 144"/>
              <a:gd name="T17" fmla="*/ 182 h 192"/>
              <a:gd name="T18" fmla="*/ 48 w 144"/>
              <a:gd name="T19" fmla="*/ 167 h 192"/>
              <a:gd name="T20" fmla="*/ 12 w 144"/>
              <a:gd name="T21" fmla="*/ 143 h 192"/>
              <a:gd name="T22" fmla="*/ 2 w 144"/>
              <a:gd name="T23" fmla="*/ 113 h 192"/>
              <a:gd name="T24" fmla="*/ 17 w 144"/>
              <a:gd name="T25" fmla="*/ 106 h 192"/>
              <a:gd name="T26" fmla="*/ 27 w 144"/>
              <a:gd name="T27" fmla="*/ 118 h 192"/>
              <a:gd name="T28" fmla="*/ 53 w 144"/>
              <a:gd name="T29" fmla="*/ 150 h 192"/>
              <a:gd name="T30" fmla="*/ 66 w 144"/>
              <a:gd name="T31" fmla="*/ 99 h 192"/>
              <a:gd name="T32" fmla="*/ 28 w 144"/>
              <a:gd name="T33" fmla="*/ 47 h 192"/>
              <a:gd name="T34" fmla="*/ 86 w 144"/>
              <a:gd name="T35" fmla="*/ 20 h 192"/>
              <a:gd name="T36" fmla="*/ 90 w 144"/>
              <a:gd name="T37" fmla="*/ 6 h 192"/>
              <a:gd name="T38" fmla="*/ 100 w 144"/>
              <a:gd name="T39" fmla="*/ 1 h 192"/>
              <a:gd name="T40" fmla="*/ 106 w 144"/>
              <a:gd name="T41" fmla="*/ 10 h 192"/>
              <a:gd name="T42" fmla="*/ 102 w 144"/>
              <a:gd name="T43" fmla="*/ 25 h 192"/>
              <a:gd name="T44" fmla="*/ 143 w 144"/>
              <a:gd name="T45" fmla="*/ 71 h 192"/>
              <a:gd name="T46" fmla="*/ 129 w 144"/>
              <a:gd name="T47" fmla="*/ 77 h 192"/>
              <a:gd name="T48" fmla="*/ 120 w 144"/>
              <a:gd name="T49" fmla="*/ 68 h 192"/>
              <a:gd name="T50" fmla="*/ 98 w 144"/>
              <a:gd name="T51" fmla="*/ 41 h 192"/>
              <a:gd name="T52" fmla="*/ 87 w 144"/>
              <a:gd name="T53" fmla="*/ 86 h 192"/>
              <a:gd name="T54" fmla="*/ 82 w 144"/>
              <a:gd name="T55" fmla="*/ 37 h 192"/>
              <a:gd name="T56" fmla="*/ 53 w 144"/>
              <a:gd name="T57" fmla="*/ 51 h 192"/>
              <a:gd name="T58" fmla="*/ 72 w 144"/>
              <a:gd name="T59" fmla="*/ 78 h 192"/>
              <a:gd name="T60" fmla="*/ 82 w 144"/>
              <a:gd name="T61" fmla="*/ 37 h 192"/>
              <a:gd name="T62" fmla="*/ 69 w 144"/>
              <a:gd name="T63" fmla="*/ 154 h 192"/>
              <a:gd name="T64" fmla="*/ 103 w 144"/>
              <a:gd name="T65" fmla="*/ 139 h 192"/>
              <a:gd name="T66" fmla="*/ 81 w 144"/>
              <a:gd name="T67" fmla="*/ 108 h 192"/>
              <a:gd name="T68" fmla="*/ 69 w 144"/>
              <a:gd name="T69" fmla="*/ 154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44" h="192">
                <a:moveTo>
                  <a:pt x="87" y="86"/>
                </a:moveTo>
                <a:cubicBezTo>
                  <a:pt x="109" y="99"/>
                  <a:pt x="120" y="107"/>
                  <a:pt x="126" y="119"/>
                </a:cubicBezTo>
                <a:cubicBezTo>
                  <a:pt x="129" y="126"/>
                  <a:pt x="130" y="135"/>
                  <a:pt x="128" y="143"/>
                </a:cubicBezTo>
                <a:cubicBezTo>
                  <a:pt x="127" y="145"/>
                  <a:pt x="127" y="145"/>
                  <a:pt x="127" y="145"/>
                </a:cubicBezTo>
                <a:cubicBezTo>
                  <a:pt x="125" y="154"/>
                  <a:pt x="119" y="164"/>
                  <a:pt x="104" y="169"/>
                </a:cubicBezTo>
                <a:cubicBezTo>
                  <a:pt x="88" y="175"/>
                  <a:pt x="73" y="173"/>
                  <a:pt x="65" y="171"/>
                </a:cubicBezTo>
                <a:cubicBezTo>
                  <a:pt x="61" y="186"/>
                  <a:pt x="61" y="186"/>
                  <a:pt x="61" y="186"/>
                </a:cubicBezTo>
                <a:cubicBezTo>
                  <a:pt x="60" y="188"/>
                  <a:pt x="59" y="192"/>
                  <a:pt x="51" y="191"/>
                </a:cubicBezTo>
                <a:cubicBezTo>
                  <a:pt x="44" y="189"/>
                  <a:pt x="44" y="184"/>
                  <a:pt x="45" y="182"/>
                </a:cubicBezTo>
                <a:cubicBezTo>
                  <a:pt x="48" y="167"/>
                  <a:pt x="48" y="167"/>
                  <a:pt x="48" y="167"/>
                </a:cubicBezTo>
                <a:cubicBezTo>
                  <a:pt x="41" y="165"/>
                  <a:pt x="24" y="159"/>
                  <a:pt x="12" y="143"/>
                </a:cubicBezTo>
                <a:cubicBezTo>
                  <a:pt x="4" y="132"/>
                  <a:pt x="0" y="119"/>
                  <a:pt x="2" y="113"/>
                </a:cubicBezTo>
                <a:cubicBezTo>
                  <a:pt x="4" y="107"/>
                  <a:pt x="11" y="105"/>
                  <a:pt x="17" y="106"/>
                </a:cubicBezTo>
                <a:cubicBezTo>
                  <a:pt x="25" y="108"/>
                  <a:pt x="26" y="114"/>
                  <a:pt x="27" y="118"/>
                </a:cubicBezTo>
                <a:cubicBezTo>
                  <a:pt x="28" y="127"/>
                  <a:pt x="31" y="142"/>
                  <a:pt x="53" y="150"/>
                </a:cubicBezTo>
                <a:cubicBezTo>
                  <a:pt x="66" y="99"/>
                  <a:pt x="66" y="99"/>
                  <a:pt x="66" y="99"/>
                </a:cubicBezTo>
                <a:cubicBezTo>
                  <a:pt x="46" y="88"/>
                  <a:pt x="21" y="73"/>
                  <a:pt x="28" y="47"/>
                </a:cubicBezTo>
                <a:cubicBezTo>
                  <a:pt x="33" y="24"/>
                  <a:pt x="57" y="15"/>
                  <a:pt x="86" y="20"/>
                </a:cubicBezTo>
                <a:cubicBezTo>
                  <a:pt x="90" y="6"/>
                  <a:pt x="90" y="6"/>
                  <a:pt x="90" y="6"/>
                </a:cubicBezTo>
                <a:cubicBezTo>
                  <a:pt x="91" y="4"/>
                  <a:pt x="93" y="0"/>
                  <a:pt x="100" y="1"/>
                </a:cubicBezTo>
                <a:cubicBezTo>
                  <a:pt x="107" y="3"/>
                  <a:pt x="106" y="8"/>
                  <a:pt x="106" y="10"/>
                </a:cubicBezTo>
                <a:cubicBezTo>
                  <a:pt x="102" y="25"/>
                  <a:pt x="102" y="25"/>
                  <a:pt x="102" y="25"/>
                </a:cubicBezTo>
                <a:cubicBezTo>
                  <a:pt x="142" y="37"/>
                  <a:pt x="144" y="67"/>
                  <a:pt x="143" y="71"/>
                </a:cubicBezTo>
                <a:cubicBezTo>
                  <a:pt x="141" y="77"/>
                  <a:pt x="135" y="79"/>
                  <a:pt x="129" y="77"/>
                </a:cubicBezTo>
                <a:cubicBezTo>
                  <a:pt x="122" y="75"/>
                  <a:pt x="120" y="71"/>
                  <a:pt x="120" y="68"/>
                </a:cubicBezTo>
                <a:cubicBezTo>
                  <a:pt x="118" y="60"/>
                  <a:pt x="116" y="49"/>
                  <a:pt x="98" y="41"/>
                </a:cubicBezTo>
                <a:lnTo>
                  <a:pt x="87" y="86"/>
                </a:lnTo>
                <a:close/>
                <a:moveTo>
                  <a:pt x="82" y="37"/>
                </a:moveTo>
                <a:cubicBezTo>
                  <a:pt x="63" y="34"/>
                  <a:pt x="55" y="44"/>
                  <a:pt x="53" y="51"/>
                </a:cubicBezTo>
                <a:cubicBezTo>
                  <a:pt x="50" y="64"/>
                  <a:pt x="60" y="70"/>
                  <a:pt x="72" y="78"/>
                </a:cubicBezTo>
                <a:lnTo>
                  <a:pt x="82" y="37"/>
                </a:lnTo>
                <a:close/>
                <a:moveTo>
                  <a:pt x="69" y="154"/>
                </a:moveTo>
                <a:cubicBezTo>
                  <a:pt x="75" y="155"/>
                  <a:pt x="98" y="157"/>
                  <a:pt x="103" y="139"/>
                </a:cubicBezTo>
                <a:cubicBezTo>
                  <a:pt x="106" y="125"/>
                  <a:pt x="95" y="116"/>
                  <a:pt x="81" y="108"/>
                </a:cubicBezTo>
                <a:lnTo>
                  <a:pt x="69" y="15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20000"/>
              </a:lnSpc>
            </a:pPr>
            <a:endParaRPr lang="en-GB" sz="9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43" y="767684"/>
            <a:ext cx="1523644" cy="1523644"/>
          </a:xfrm>
          <a:prstGeom prst="rect">
            <a:avLst/>
          </a:prstGeom>
        </p:spPr>
      </p:pic>
      <p:sp>
        <p:nvSpPr>
          <p:cNvPr id="20" name="右箭头 19"/>
          <p:cNvSpPr/>
          <p:nvPr/>
        </p:nvSpPr>
        <p:spPr>
          <a:xfrm>
            <a:off x="4896976" y="1270000"/>
            <a:ext cx="399007" cy="615950"/>
          </a:xfrm>
          <a:prstGeom prst="rightArrow">
            <a:avLst/>
          </a:prstGeom>
          <a:solidFill>
            <a:srgbClr val="65A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3006366" y="1422631"/>
            <a:ext cx="142085" cy="310921"/>
          </a:xfrm>
          <a:prstGeom prst="rect">
            <a:avLst/>
          </a:prstGeom>
          <a:solidFill>
            <a:srgbClr val="65A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5" name="组合 24"/>
          <p:cNvGrpSpPr/>
          <p:nvPr/>
        </p:nvGrpSpPr>
        <p:grpSpPr>
          <a:xfrm>
            <a:off x="5447436" y="993467"/>
            <a:ext cx="922886" cy="1227529"/>
            <a:chOff x="5097021" y="686285"/>
            <a:chExt cx="1155710" cy="1537208"/>
          </a:xfrm>
        </p:grpSpPr>
        <p:sp>
          <p:nvSpPr>
            <p:cNvPr id="22" name="矩形 21"/>
            <p:cNvSpPr/>
            <p:nvPr/>
          </p:nvSpPr>
          <p:spPr>
            <a:xfrm>
              <a:off x="5392756" y="686285"/>
              <a:ext cx="859975" cy="1235999"/>
            </a:xfrm>
            <a:prstGeom prst="rect">
              <a:avLst/>
            </a:prstGeom>
            <a:noFill/>
            <a:ln w="76200">
              <a:solidFill>
                <a:srgbClr val="65AF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平行四边形 23"/>
            <p:cNvSpPr/>
            <p:nvPr/>
          </p:nvSpPr>
          <p:spPr>
            <a:xfrm>
              <a:off x="5719072" y="714421"/>
              <a:ext cx="503077" cy="1509072"/>
            </a:xfrm>
            <a:custGeom>
              <a:avLst/>
              <a:gdLst>
                <a:gd name="connsiteX0" fmla="*/ 0 w 668529"/>
                <a:gd name="connsiteY0" fmla="*/ 904162 h 904162"/>
                <a:gd name="connsiteX1" fmla="*/ 167132 w 668529"/>
                <a:gd name="connsiteY1" fmla="*/ 0 h 904162"/>
                <a:gd name="connsiteX2" fmla="*/ 668529 w 668529"/>
                <a:gd name="connsiteY2" fmla="*/ 0 h 904162"/>
                <a:gd name="connsiteX3" fmla="*/ 501397 w 668529"/>
                <a:gd name="connsiteY3" fmla="*/ 904162 h 904162"/>
                <a:gd name="connsiteX4" fmla="*/ 0 w 668529"/>
                <a:gd name="connsiteY4" fmla="*/ 904162 h 904162"/>
                <a:gd name="connsiteX0" fmla="*/ 0 w 684277"/>
                <a:gd name="connsiteY0" fmla="*/ 904162 h 1143313"/>
                <a:gd name="connsiteX1" fmla="*/ 167132 w 684277"/>
                <a:gd name="connsiteY1" fmla="*/ 0 h 1143313"/>
                <a:gd name="connsiteX2" fmla="*/ 668529 w 684277"/>
                <a:gd name="connsiteY2" fmla="*/ 0 h 1143313"/>
                <a:gd name="connsiteX3" fmla="*/ 684277 w 684277"/>
                <a:gd name="connsiteY3" fmla="*/ 1143313 h 1143313"/>
                <a:gd name="connsiteX4" fmla="*/ 0 w 684277"/>
                <a:gd name="connsiteY4" fmla="*/ 904162 h 1143313"/>
                <a:gd name="connsiteX0" fmla="*/ 0 w 529532"/>
                <a:gd name="connsiteY0" fmla="*/ 988568 h 1143313"/>
                <a:gd name="connsiteX1" fmla="*/ 12387 w 529532"/>
                <a:gd name="connsiteY1" fmla="*/ 0 h 1143313"/>
                <a:gd name="connsiteX2" fmla="*/ 513784 w 529532"/>
                <a:gd name="connsiteY2" fmla="*/ 0 h 1143313"/>
                <a:gd name="connsiteX3" fmla="*/ 529532 w 529532"/>
                <a:gd name="connsiteY3" fmla="*/ 1143313 h 1143313"/>
                <a:gd name="connsiteX4" fmla="*/ 0 w 529532"/>
                <a:gd name="connsiteY4" fmla="*/ 988568 h 1143313"/>
                <a:gd name="connsiteX0" fmla="*/ 1681 w 517145"/>
                <a:gd name="connsiteY0" fmla="*/ 988568 h 1143313"/>
                <a:gd name="connsiteX1" fmla="*/ 0 w 517145"/>
                <a:gd name="connsiteY1" fmla="*/ 0 h 1143313"/>
                <a:gd name="connsiteX2" fmla="*/ 501397 w 517145"/>
                <a:gd name="connsiteY2" fmla="*/ 0 h 1143313"/>
                <a:gd name="connsiteX3" fmla="*/ 517145 w 517145"/>
                <a:gd name="connsiteY3" fmla="*/ 1143313 h 1143313"/>
                <a:gd name="connsiteX4" fmla="*/ 1681 w 517145"/>
                <a:gd name="connsiteY4" fmla="*/ 988568 h 1143313"/>
                <a:gd name="connsiteX0" fmla="*/ 15749 w 517145"/>
                <a:gd name="connsiteY0" fmla="*/ 1509072 h 1509072"/>
                <a:gd name="connsiteX1" fmla="*/ 0 w 517145"/>
                <a:gd name="connsiteY1" fmla="*/ 0 h 1509072"/>
                <a:gd name="connsiteX2" fmla="*/ 501397 w 517145"/>
                <a:gd name="connsiteY2" fmla="*/ 0 h 1509072"/>
                <a:gd name="connsiteX3" fmla="*/ 517145 w 517145"/>
                <a:gd name="connsiteY3" fmla="*/ 1143313 h 1509072"/>
                <a:gd name="connsiteX4" fmla="*/ 15749 w 517145"/>
                <a:gd name="connsiteY4" fmla="*/ 1509072 h 1509072"/>
                <a:gd name="connsiteX0" fmla="*/ 1681 w 517145"/>
                <a:gd name="connsiteY0" fmla="*/ 1509072 h 1509072"/>
                <a:gd name="connsiteX1" fmla="*/ 0 w 517145"/>
                <a:gd name="connsiteY1" fmla="*/ 0 h 1509072"/>
                <a:gd name="connsiteX2" fmla="*/ 501397 w 517145"/>
                <a:gd name="connsiteY2" fmla="*/ 0 h 1509072"/>
                <a:gd name="connsiteX3" fmla="*/ 517145 w 517145"/>
                <a:gd name="connsiteY3" fmla="*/ 1143313 h 1509072"/>
                <a:gd name="connsiteX4" fmla="*/ 1681 w 517145"/>
                <a:gd name="connsiteY4" fmla="*/ 1509072 h 1509072"/>
                <a:gd name="connsiteX0" fmla="*/ 1681 w 503077"/>
                <a:gd name="connsiteY0" fmla="*/ 1509072 h 1509072"/>
                <a:gd name="connsiteX1" fmla="*/ 0 w 503077"/>
                <a:gd name="connsiteY1" fmla="*/ 0 h 1509072"/>
                <a:gd name="connsiteX2" fmla="*/ 501397 w 503077"/>
                <a:gd name="connsiteY2" fmla="*/ 0 h 1509072"/>
                <a:gd name="connsiteX3" fmla="*/ 503077 w 503077"/>
                <a:gd name="connsiteY3" fmla="*/ 1185516 h 1509072"/>
                <a:gd name="connsiteX4" fmla="*/ 1681 w 503077"/>
                <a:gd name="connsiteY4" fmla="*/ 1509072 h 1509072"/>
                <a:gd name="connsiteX0" fmla="*/ 1681 w 503077"/>
                <a:gd name="connsiteY0" fmla="*/ 1509072 h 1509072"/>
                <a:gd name="connsiteX1" fmla="*/ 0 w 503077"/>
                <a:gd name="connsiteY1" fmla="*/ 225083 h 1509072"/>
                <a:gd name="connsiteX2" fmla="*/ 501397 w 503077"/>
                <a:gd name="connsiteY2" fmla="*/ 0 h 1509072"/>
                <a:gd name="connsiteX3" fmla="*/ 503077 w 503077"/>
                <a:gd name="connsiteY3" fmla="*/ 1185516 h 1509072"/>
                <a:gd name="connsiteX4" fmla="*/ 1681 w 503077"/>
                <a:gd name="connsiteY4" fmla="*/ 1509072 h 150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077" h="1509072">
                  <a:moveTo>
                    <a:pt x="1681" y="1509072"/>
                  </a:moveTo>
                  <a:cubicBezTo>
                    <a:pt x="1121" y="1179549"/>
                    <a:pt x="560" y="554606"/>
                    <a:pt x="0" y="225083"/>
                  </a:cubicBezTo>
                  <a:lnTo>
                    <a:pt x="501397" y="0"/>
                  </a:lnTo>
                  <a:lnTo>
                    <a:pt x="503077" y="1185516"/>
                  </a:lnTo>
                  <a:lnTo>
                    <a:pt x="1681" y="1509072"/>
                  </a:lnTo>
                  <a:close/>
                </a:path>
              </a:pathLst>
            </a:custGeom>
            <a:solidFill>
              <a:srgbClr val="65A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右箭头 78"/>
            <p:cNvSpPr/>
            <p:nvPr/>
          </p:nvSpPr>
          <p:spPr>
            <a:xfrm>
              <a:off x="5097021" y="1168855"/>
              <a:ext cx="591470" cy="250551"/>
            </a:xfrm>
            <a:prstGeom prst="rightArrow">
              <a:avLst/>
            </a:prstGeom>
            <a:solidFill>
              <a:srgbClr val="65A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0" name="矩形 79"/>
          <p:cNvSpPr/>
          <p:nvPr/>
        </p:nvSpPr>
        <p:spPr>
          <a:xfrm>
            <a:off x="3158766" y="1422631"/>
            <a:ext cx="142085" cy="310921"/>
          </a:xfrm>
          <a:prstGeom prst="rect">
            <a:avLst/>
          </a:prstGeom>
          <a:solidFill>
            <a:srgbClr val="65A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矩形 80"/>
          <p:cNvSpPr/>
          <p:nvPr/>
        </p:nvSpPr>
        <p:spPr>
          <a:xfrm>
            <a:off x="4283623" y="1422631"/>
            <a:ext cx="142085" cy="310921"/>
          </a:xfrm>
          <a:prstGeom prst="rect">
            <a:avLst/>
          </a:prstGeom>
          <a:solidFill>
            <a:srgbClr val="65A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矩形 81"/>
          <p:cNvSpPr/>
          <p:nvPr/>
        </p:nvSpPr>
        <p:spPr>
          <a:xfrm>
            <a:off x="4436023" y="1422631"/>
            <a:ext cx="142085" cy="310921"/>
          </a:xfrm>
          <a:prstGeom prst="rect">
            <a:avLst/>
          </a:prstGeom>
          <a:solidFill>
            <a:srgbClr val="65A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矩形 82"/>
          <p:cNvSpPr/>
          <p:nvPr/>
        </p:nvSpPr>
        <p:spPr>
          <a:xfrm>
            <a:off x="4588423" y="1422631"/>
            <a:ext cx="142085" cy="310921"/>
          </a:xfrm>
          <a:prstGeom prst="rect">
            <a:avLst/>
          </a:prstGeom>
          <a:solidFill>
            <a:srgbClr val="65A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矩形 83"/>
          <p:cNvSpPr/>
          <p:nvPr/>
        </p:nvSpPr>
        <p:spPr>
          <a:xfrm>
            <a:off x="4740823" y="1422631"/>
            <a:ext cx="142085" cy="310921"/>
          </a:xfrm>
          <a:prstGeom prst="rect">
            <a:avLst/>
          </a:prstGeom>
          <a:solidFill>
            <a:srgbClr val="65A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矩形 84"/>
          <p:cNvSpPr/>
          <p:nvPr/>
        </p:nvSpPr>
        <p:spPr>
          <a:xfrm>
            <a:off x="2385271" y="1422631"/>
            <a:ext cx="142085" cy="310921"/>
          </a:xfrm>
          <a:prstGeom prst="rect">
            <a:avLst/>
          </a:prstGeom>
          <a:solidFill>
            <a:srgbClr val="65A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矩形 85"/>
          <p:cNvSpPr/>
          <p:nvPr/>
        </p:nvSpPr>
        <p:spPr>
          <a:xfrm>
            <a:off x="2537671" y="1422631"/>
            <a:ext cx="142085" cy="310921"/>
          </a:xfrm>
          <a:prstGeom prst="rect">
            <a:avLst/>
          </a:prstGeom>
          <a:solidFill>
            <a:srgbClr val="65A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矩形 86"/>
          <p:cNvSpPr/>
          <p:nvPr/>
        </p:nvSpPr>
        <p:spPr>
          <a:xfrm>
            <a:off x="2690071" y="1422631"/>
            <a:ext cx="142085" cy="310921"/>
          </a:xfrm>
          <a:prstGeom prst="rect">
            <a:avLst/>
          </a:prstGeom>
          <a:solidFill>
            <a:srgbClr val="65A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矩形 100"/>
          <p:cNvSpPr/>
          <p:nvPr/>
        </p:nvSpPr>
        <p:spPr>
          <a:xfrm>
            <a:off x="2842471" y="1422631"/>
            <a:ext cx="142085" cy="310921"/>
          </a:xfrm>
          <a:prstGeom prst="rect">
            <a:avLst/>
          </a:prstGeom>
          <a:solidFill>
            <a:srgbClr val="65A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3265139" y="1093040"/>
            <a:ext cx="1031627" cy="797712"/>
            <a:chOff x="3525859" y="214586"/>
            <a:chExt cx="1031627" cy="797712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31" r="25260"/>
            <a:stretch/>
          </p:blipFill>
          <p:spPr>
            <a:xfrm>
              <a:off x="3783999" y="373057"/>
              <a:ext cx="773487" cy="639241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73" t="9396" r="31400" b="15930"/>
            <a:stretch/>
          </p:blipFill>
          <p:spPr>
            <a:xfrm>
              <a:off x="3525859" y="214586"/>
              <a:ext cx="561028" cy="766019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>
            <a:off x="974175" y="3864874"/>
            <a:ext cx="5957053" cy="953305"/>
            <a:chOff x="945764" y="3372877"/>
            <a:chExt cx="5957053" cy="953305"/>
          </a:xfrm>
        </p:grpSpPr>
        <p:sp>
          <p:nvSpPr>
            <p:cNvPr id="75" name="文本框 74"/>
            <p:cNvSpPr txBox="1"/>
            <p:nvPr/>
          </p:nvSpPr>
          <p:spPr>
            <a:xfrm>
              <a:off x="1694880" y="3587518"/>
              <a:ext cx="520793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altLang="zh-CN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Δυνατότητα χρήσης του συστήματος για εποπτεία περιμέτρου ακόμα και δυσχερείς συνθήκες βροχής, ομίχλης, χιονιού και υψηλών θερμοκρασιών. </a:t>
              </a:r>
              <a:endParaRPr lang="zh-CN" altLang="en-US" sz="14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852" y="3625377"/>
              <a:ext cx="442255" cy="442255"/>
            </a:xfrm>
            <a:prstGeom prst="rect">
              <a:avLst/>
            </a:prstGeom>
          </p:spPr>
        </p:pic>
        <p:sp>
          <p:nvSpPr>
            <p:cNvPr id="76" name="Donut 65"/>
            <p:cNvSpPr/>
            <p:nvPr/>
          </p:nvSpPr>
          <p:spPr>
            <a:xfrm>
              <a:off x="945764" y="3491220"/>
              <a:ext cx="719020" cy="719020"/>
            </a:xfrm>
            <a:prstGeom prst="donut">
              <a:avLst>
                <a:gd name="adj" fmla="val 6804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7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2" name="文本框 101"/>
            <p:cNvSpPr txBox="1"/>
            <p:nvPr/>
          </p:nvSpPr>
          <p:spPr>
            <a:xfrm>
              <a:off x="1703194" y="3372877"/>
              <a:ext cx="41672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altLang="zh-CN" sz="14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Είναι σύστημα παντός καιρού</a:t>
              </a:r>
              <a:endParaRPr lang="zh-CN" altLang="en-US" sz="1400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09610" y="5198551"/>
            <a:ext cx="4889271" cy="807588"/>
            <a:chOff x="1017397" y="5158549"/>
            <a:chExt cx="4889271" cy="807588"/>
          </a:xfrm>
        </p:grpSpPr>
        <p:sp>
          <p:nvSpPr>
            <p:cNvPr id="66" name="Donut 65"/>
            <p:cNvSpPr/>
            <p:nvPr/>
          </p:nvSpPr>
          <p:spPr>
            <a:xfrm>
              <a:off x="1017397" y="5247117"/>
              <a:ext cx="719020" cy="719020"/>
            </a:xfrm>
            <a:prstGeom prst="donut">
              <a:avLst>
                <a:gd name="adj" fmla="val 680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7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1177195" y="5368426"/>
              <a:ext cx="361428" cy="482613"/>
            </a:xfrm>
            <a:custGeom>
              <a:avLst/>
              <a:gdLst>
                <a:gd name="T0" fmla="*/ 87 w 144"/>
                <a:gd name="T1" fmla="*/ 86 h 192"/>
                <a:gd name="T2" fmla="*/ 126 w 144"/>
                <a:gd name="T3" fmla="*/ 119 h 192"/>
                <a:gd name="T4" fmla="*/ 128 w 144"/>
                <a:gd name="T5" fmla="*/ 143 h 192"/>
                <a:gd name="T6" fmla="*/ 127 w 144"/>
                <a:gd name="T7" fmla="*/ 145 h 192"/>
                <a:gd name="T8" fmla="*/ 104 w 144"/>
                <a:gd name="T9" fmla="*/ 169 h 192"/>
                <a:gd name="T10" fmla="*/ 65 w 144"/>
                <a:gd name="T11" fmla="*/ 171 h 192"/>
                <a:gd name="T12" fmla="*/ 61 w 144"/>
                <a:gd name="T13" fmla="*/ 186 h 192"/>
                <a:gd name="T14" fmla="*/ 51 w 144"/>
                <a:gd name="T15" fmla="*/ 191 h 192"/>
                <a:gd name="T16" fmla="*/ 45 w 144"/>
                <a:gd name="T17" fmla="*/ 182 h 192"/>
                <a:gd name="T18" fmla="*/ 48 w 144"/>
                <a:gd name="T19" fmla="*/ 167 h 192"/>
                <a:gd name="T20" fmla="*/ 12 w 144"/>
                <a:gd name="T21" fmla="*/ 143 h 192"/>
                <a:gd name="T22" fmla="*/ 2 w 144"/>
                <a:gd name="T23" fmla="*/ 113 h 192"/>
                <a:gd name="T24" fmla="*/ 17 w 144"/>
                <a:gd name="T25" fmla="*/ 106 h 192"/>
                <a:gd name="T26" fmla="*/ 27 w 144"/>
                <a:gd name="T27" fmla="*/ 118 h 192"/>
                <a:gd name="T28" fmla="*/ 53 w 144"/>
                <a:gd name="T29" fmla="*/ 150 h 192"/>
                <a:gd name="T30" fmla="*/ 66 w 144"/>
                <a:gd name="T31" fmla="*/ 99 h 192"/>
                <a:gd name="T32" fmla="*/ 28 w 144"/>
                <a:gd name="T33" fmla="*/ 47 h 192"/>
                <a:gd name="T34" fmla="*/ 86 w 144"/>
                <a:gd name="T35" fmla="*/ 20 h 192"/>
                <a:gd name="T36" fmla="*/ 90 w 144"/>
                <a:gd name="T37" fmla="*/ 6 h 192"/>
                <a:gd name="T38" fmla="*/ 100 w 144"/>
                <a:gd name="T39" fmla="*/ 1 h 192"/>
                <a:gd name="T40" fmla="*/ 106 w 144"/>
                <a:gd name="T41" fmla="*/ 10 h 192"/>
                <a:gd name="T42" fmla="*/ 102 w 144"/>
                <a:gd name="T43" fmla="*/ 25 h 192"/>
                <a:gd name="T44" fmla="*/ 143 w 144"/>
                <a:gd name="T45" fmla="*/ 71 h 192"/>
                <a:gd name="T46" fmla="*/ 129 w 144"/>
                <a:gd name="T47" fmla="*/ 77 h 192"/>
                <a:gd name="T48" fmla="*/ 120 w 144"/>
                <a:gd name="T49" fmla="*/ 68 h 192"/>
                <a:gd name="T50" fmla="*/ 98 w 144"/>
                <a:gd name="T51" fmla="*/ 41 h 192"/>
                <a:gd name="T52" fmla="*/ 87 w 144"/>
                <a:gd name="T53" fmla="*/ 86 h 192"/>
                <a:gd name="T54" fmla="*/ 82 w 144"/>
                <a:gd name="T55" fmla="*/ 37 h 192"/>
                <a:gd name="T56" fmla="*/ 53 w 144"/>
                <a:gd name="T57" fmla="*/ 51 h 192"/>
                <a:gd name="T58" fmla="*/ 72 w 144"/>
                <a:gd name="T59" fmla="*/ 78 h 192"/>
                <a:gd name="T60" fmla="*/ 82 w 144"/>
                <a:gd name="T61" fmla="*/ 37 h 192"/>
                <a:gd name="T62" fmla="*/ 69 w 144"/>
                <a:gd name="T63" fmla="*/ 154 h 192"/>
                <a:gd name="T64" fmla="*/ 103 w 144"/>
                <a:gd name="T65" fmla="*/ 139 h 192"/>
                <a:gd name="T66" fmla="*/ 81 w 144"/>
                <a:gd name="T67" fmla="*/ 108 h 192"/>
                <a:gd name="T68" fmla="*/ 69 w 144"/>
                <a:gd name="T69" fmla="*/ 15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4" h="192">
                  <a:moveTo>
                    <a:pt x="87" y="86"/>
                  </a:moveTo>
                  <a:cubicBezTo>
                    <a:pt x="109" y="99"/>
                    <a:pt x="120" y="107"/>
                    <a:pt x="126" y="119"/>
                  </a:cubicBezTo>
                  <a:cubicBezTo>
                    <a:pt x="129" y="126"/>
                    <a:pt x="130" y="135"/>
                    <a:pt x="128" y="143"/>
                  </a:cubicBezTo>
                  <a:cubicBezTo>
                    <a:pt x="127" y="145"/>
                    <a:pt x="127" y="145"/>
                    <a:pt x="127" y="145"/>
                  </a:cubicBezTo>
                  <a:cubicBezTo>
                    <a:pt x="125" y="154"/>
                    <a:pt x="119" y="164"/>
                    <a:pt x="104" y="169"/>
                  </a:cubicBezTo>
                  <a:cubicBezTo>
                    <a:pt x="88" y="175"/>
                    <a:pt x="73" y="173"/>
                    <a:pt x="65" y="171"/>
                  </a:cubicBezTo>
                  <a:cubicBezTo>
                    <a:pt x="61" y="186"/>
                    <a:pt x="61" y="186"/>
                    <a:pt x="61" y="186"/>
                  </a:cubicBezTo>
                  <a:cubicBezTo>
                    <a:pt x="60" y="188"/>
                    <a:pt x="59" y="192"/>
                    <a:pt x="51" y="191"/>
                  </a:cubicBezTo>
                  <a:cubicBezTo>
                    <a:pt x="44" y="189"/>
                    <a:pt x="44" y="184"/>
                    <a:pt x="45" y="182"/>
                  </a:cubicBezTo>
                  <a:cubicBezTo>
                    <a:pt x="48" y="167"/>
                    <a:pt x="48" y="167"/>
                    <a:pt x="48" y="167"/>
                  </a:cubicBezTo>
                  <a:cubicBezTo>
                    <a:pt x="41" y="165"/>
                    <a:pt x="24" y="159"/>
                    <a:pt x="12" y="143"/>
                  </a:cubicBezTo>
                  <a:cubicBezTo>
                    <a:pt x="4" y="132"/>
                    <a:pt x="0" y="119"/>
                    <a:pt x="2" y="113"/>
                  </a:cubicBezTo>
                  <a:cubicBezTo>
                    <a:pt x="4" y="107"/>
                    <a:pt x="11" y="105"/>
                    <a:pt x="17" y="106"/>
                  </a:cubicBezTo>
                  <a:cubicBezTo>
                    <a:pt x="25" y="108"/>
                    <a:pt x="26" y="114"/>
                    <a:pt x="27" y="118"/>
                  </a:cubicBezTo>
                  <a:cubicBezTo>
                    <a:pt x="28" y="127"/>
                    <a:pt x="31" y="142"/>
                    <a:pt x="53" y="150"/>
                  </a:cubicBezTo>
                  <a:cubicBezTo>
                    <a:pt x="66" y="99"/>
                    <a:pt x="66" y="99"/>
                    <a:pt x="66" y="99"/>
                  </a:cubicBezTo>
                  <a:cubicBezTo>
                    <a:pt x="46" y="88"/>
                    <a:pt x="21" y="73"/>
                    <a:pt x="28" y="47"/>
                  </a:cubicBezTo>
                  <a:cubicBezTo>
                    <a:pt x="33" y="24"/>
                    <a:pt x="57" y="15"/>
                    <a:pt x="86" y="20"/>
                  </a:cubicBezTo>
                  <a:cubicBezTo>
                    <a:pt x="90" y="6"/>
                    <a:pt x="90" y="6"/>
                    <a:pt x="90" y="6"/>
                  </a:cubicBezTo>
                  <a:cubicBezTo>
                    <a:pt x="91" y="4"/>
                    <a:pt x="93" y="0"/>
                    <a:pt x="100" y="1"/>
                  </a:cubicBezTo>
                  <a:cubicBezTo>
                    <a:pt x="107" y="3"/>
                    <a:pt x="106" y="8"/>
                    <a:pt x="106" y="10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42" y="37"/>
                    <a:pt x="144" y="67"/>
                    <a:pt x="143" y="71"/>
                  </a:cubicBezTo>
                  <a:cubicBezTo>
                    <a:pt x="141" y="77"/>
                    <a:pt x="135" y="79"/>
                    <a:pt x="129" y="77"/>
                  </a:cubicBezTo>
                  <a:cubicBezTo>
                    <a:pt x="122" y="75"/>
                    <a:pt x="120" y="71"/>
                    <a:pt x="120" y="68"/>
                  </a:cubicBezTo>
                  <a:cubicBezTo>
                    <a:pt x="118" y="60"/>
                    <a:pt x="116" y="49"/>
                    <a:pt x="98" y="41"/>
                  </a:cubicBezTo>
                  <a:lnTo>
                    <a:pt x="87" y="86"/>
                  </a:lnTo>
                  <a:close/>
                  <a:moveTo>
                    <a:pt x="82" y="37"/>
                  </a:moveTo>
                  <a:cubicBezTo>
                    <a:pt x="63" y="34"/>
                    <a:pt x="55" y="44"/>
                    <a:pt x="53" y="51"/>
                  </a:cubicBezTo>
                  <a:cubicBezTo>
                    <a:pt x="50" y="64"/>
                    <a:pt x="60" y="70"/>
                    <a:pt x="72" y="78"/>
                  </a:cubicBezTo>
                  <a:lnTo>
                    <a:pt x="82" y="37"/>
                  </a:lnTo>
                  <a:close/>
                  <a:moveTo>
                    <a:pt x="69" y="154"/>
                  </a:moveTo>
                  <a:cubicBezTo>
                    <a:pt x="75" y="155"/>
                    <a:pt x="98" y="157"/>
                    <a:pt x="103" y="139"/>
                  </a:cubicBezTo>
                  <a:cubicBezTo>
                    <a:pt x="106" y="125"/>
                    <a:pt x="95" y="116"/>
                    <a:pt x="81" y="108"/>
                  </a:cubicBezTo>
                  <a:lnTo>
                    <a:pt x="69" y="154"/>
                  </a:lnTo>
                  <a:close/>
                </a:path>
              </a:pathLst>
            </a:custGeom>
            <a:solidFill>
              <a:srgbClr val="2A2A2A"/>
            </a:solidFill>
            <a:ln>
              <a:noFill/>
            </a:ln>
            <a:extLst/>
          </p:spPr>
          <p:txBody>
            <a:bodyPr vert="horz" wrap="square" lIns="91430" tIns="45716" rIns="91430" bIns="457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7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736417" y="5466326"/>
              <a:ext cx="41702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altLang="zh-CN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Πόσο συχνά γίνεται συντήρηση και πόσο κοστίζει</a:t>
              </a:r>
              <a:endParaRPr lang="zh-CN" altLang="en-US" sz="14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5" name="文本框 104"/>
            <p:cNvSpPr txBox="1"/>
            <p:nvPr/>
          </p:nvSpPr>
          <p:spPr>
            <a:xfrm>
              <a:off x="1726587" y="5158549"/>
              <a:ext cx="30245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altLang="zh-CN" sz="14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Κόστος συντήρησης</a:t>
              </a:r>
              <a:endParaRPr lang="zh-CN" altLang="en-US" sz="1400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948667" y="2608411"/>
            <a:ext cx="5654715" cy="719020"/>
            <a:chOff x="974175" y="2424728"/>
            <a:chExt cx="5654715" cy="719020"/>
          </a:xfrm>
        </p:grpSpPr>
        <p:sp>
          <p:nvSpPr>
            <p:cNvPr id="50" name="Donut 65"/>
            <p:cNvSpPr/>
            <p:nvPr/>
          </p:nvSpPr>
          <p:spPr>
            <a:xfrm>
              <a:off x="974175" y="2424728"/>
              <a:ext cx="719020" cy="719020"/>
            </a:xfrm>
            <a:prstGeom prst="donut">
              <a:avLst>
                <a:gd name="adj" fmla="val 680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7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4" name="文本框 73"/>
            <p:cNvSpPr txBox="1"/>
            <p:nvPr/>
          </p:nvSpPr>
          <p:spPr>
            <a:xfrm>
              <a:off x="1726587" y="2494037"/>
              <a:ext cx="49023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14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784067" y="2610476"/>
              <a:ext cx="45110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altLang="zh-CN" sz="14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Εγκυρότητα και συχνότητα </a:t>
              </a:r>
              <a:r>
                <a:rPr lang="el-GR" altLang="zh-CN" sz="14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ψευδο</a:t>
              </a:r>
              <a:r>
                <a:rPr lang="el-GR" altLang="zh-CN" sz="14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-συναγερμών</a:t>
              </a:r>
              <a:endParaRPr lang="zh-CN" altLang="en-US" sz="1400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090" y="2544063"/>
              <a:ext cx="491857" cy="4918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827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直角三角形 4">
            <a:extLst>
              <a:ext uri="{FF2B5EF4-FFF2-40B4-BE49-F238E27FC236}">
                <a16:creationId xmlns:a16="http://schemas.microsoft.com/office/drawing/2014/main" id="{23A32ECF-1B0E-421F-BE44-239AD308EA17}"/>
              </a:ext>
            </a:extLst>
          </p:cNvPr>
          <p:cNvSpPr/>
          <p:nvPr/>
        </p:nvSpPr>
        <p:spPr>
          <a:xfrm flipH="1">
            <a:off x="-1" y="0"/>
            <a:ext cx="12191999" cy="6858000"/>
          </a:xfrm>
          <a:prstGeom prst="rtTriangle">
            <a:avLst/>
          </a:prstGeom>
          <a:solidFill>
            <a:srgbClr val="2A2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</p:txBody>
      </p:sp>
      <p:sp>
        <p:nvSpPr>
          <p:cNvPr id="14" name="Rounded Rectangle 1569">
            <a:extLst>
              <a:ext uri="{FF2B5EF4-FFF2-40B4-BE49-F238E27FC236}">
                <a16:creationId xmlns:a16="http://schemas.microsoft.com/office/drawing/2014/main" id="{73F7F1FE-6F6E-40C0-B5B9-5AF6B10A1C34}"/>
              </a:ext>
            </a:extLst>
          </p:cNvPr>
          <p:cNvSpPr/>
          <p:nvPr/>
        </p:nvSpPr>
        <p:spPr>
          <a:xfrm>
            <a:off x="5118367" y="5563707"/>
            <a:ext cx="2029692" cy="42135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>
            <a:outerShdw blurRad="1143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</a:rPr>
              <a:t>DAHUA</a:t>
            </a:r>
          </a:p>
        </p:txBody>
      </p:sp>
      <p:sp>
        <p:nvSpPr>
          <p:cNvPr id="9" name="同心圆 8"/>
          <p:cNvSpPr/>
          <p:nvPr/>
        </p:nvSpPr>
        <p:spPr>
          <a:xfrm>
            <a:off x="3291914" y="914399"/>
            <a:ext cx="5660572" cy="5660572"/>
          </a:xfrm>
          <a:prstGeom prst="donut">
            <a:avLst>
              <a:gd name="adj" fmla="val 3700"/>
            </a:avLst>
          </a:prstGeom>
          <a:solidFill>
            <a:schemeClr val="accent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0" name="同心圆 19"/>
          <p:cNvSpPr/>
          <p:nvPr/>
        </p:nvSpPr>
        <p:spPr>
          <a:xfrm>
            <a:off x="3497941" y="1120425"/>
            <a:ext cx="5270544" cy="5270544"/>
          </a:xfrm>
          <a:prstGeom prst="donut">
            <a:avLst>
              <a:gd name="adj" fmla="val 3212"/>
            </a:avLst>
          </a:prstGeom>
          <a:solidFill>
            <a:srgbClr val="9C59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弧形 10"/>
          <p:cNvSpPr/>
          <p:nvPr/>
        </p:nvSpPr>
        <p:spPr>
          <a:xfrm rot="4330277">
            <a:off x="3040415" y="648367"/>
            <a:ext cx="6301712" cy="6301712"/>
          </a:xfrm>
          <a:prstGeom prst="arc">
            <a:avLst>
              <a:gd name="adj1" fmla="val 13877437"/>
              <a:gd name="adj2" fmla="val 903354"/>
            </a:avLst>
          </a:prstGeom>
          <a:ln w="149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弧形 20"/>
          <p:cNvSpPr/>
          <p:nvPr/>
        </p:nvSpPr>
        <p:spPr>
          <a:xfrm rot="17412075">
            <a:off x="2906566" y="518038"/>
            <a:ext cx="6453294" cy="6453294"/>
          </a:xfrm>
          <a:prstGeom prst="arc">
            <a:avLst>
              <a:gd name="adj1" fmla="val 13877437"/>
              <a:gd name="adj2" fmla="val 1694363"/>
            </a:avLst>
          </a:prstGeom>
          <a:ln w="241300"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弧形 21"/>
          <p:cNvSpPr/>
          <p:nvPr/>
        </p:nvSpPr>
        <p:spPr>
          <a:xfrm rot="17635331">
            <a:off x="2923930" y="59611"/>
            <a:ext cx="6748993" cy="6748993"/>
          </a:xfrm>
          <a:prstGeom prst="arc">
            <a:avLst>
              <a:gd name="adj1" fmla="val 20672924"/>
              <a:gd name="adj2" fmla="val 1477099"/>
            </a:avLst>
          </a:prstGeom>
          <a:ln w="241300">
            <a:solidFill>
              <a:srgbClr val="9C59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直角三角形 12"/>
          <p:cNvSpPr/>
          <p:nvPr/>
        </p:nvSpPr>
        <p:spPr>
          <a:xfrm rot="16200000">
            <a:off x="516333" y="129345"/>
            <a:ext cx="812800" cy="116936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直角三角形 24"/>
          <p:cNvSpPr/>
          <p:nvPr/>
        </p:nvSpPr>
        <p:spPr>
          <a:xfrm rot="5400000">
            <a:off x="482663" y="48103"/>
            <a:ext cx="812800" cy="1169360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3918333" y="2391560"/>
            <a:ext cx="431671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8800" b="1" dirty="0">
                <a:solidFill>
                  <a:srgbClr val="9C5932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RADAR</a:t>
            </a:r>
            <a:endParaRPr lang="en-US" altLang="zh-CN" sz="11500" b="1" dirty="0">
              <a:solidFill>
                <a:srgbClr val="9C5932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352186" y="4235808"/>
            <a:ext cx="418916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4000" b="1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Περιμετρικής προστασίας</a:t>
            </a:r>
            <a:endParaRPr lang="en-US" altLang="zh-CN" sz="4000" b="1" dirty="0">
              <a:solidFill>
                <a:schemeClr val="bg1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9690926" y="4791891"/>
            <a:ext cx="2305936" cy="1783079"/>
            <a:chOff x="3525859" y="214586"/>
            <a:chExt cx="1031627" cy="797712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31" r="25260"/>
            <a:stretch/>
          </p:blipFill>
          <p:spPr>
            <a:xfrm>
              <a:off x="3783999" y="373057"/>
              <a:ext cx="773487" cy="639241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73" t="9396" r="31400" b="15930"/>
            <a:stretch/>
          </p:blipFill>
          <p:spPr>
            <a:xfrm>
              <a:off x="3525859" y="214586"/>
              <a:ext cx="561028" cy="766019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5DE8940C-F3A1-4921-9EAD-C7C19FA14B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587" y="210381"/>
            <a:ext cx="2538361" cy="50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5329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571601"/>
            <a:ext cx="10921731" cy="4954087"/>
            <a:chOff x="0" y="1569337"/>
            <a:chExt cx="10922946" cy="4954631"/>
          </a:xfrm>
        </p:grpSpPr>
        <p:sp>
          <p:nvSpPr>
            <p:cNvPr id="851" name="Freeform 5"/>
            <p:cNvSpPr>
              <a:spLocks/>
            </p:cNvSpPr>
            <p:nvPr/>
          </p:nvSpPr>
          <p:spPr bwMode="auto">
            <a:xfrm>
              <a:off x="1510340" y="1570966"/>
              <a:ext cx="971049" cy="1603209"/>
            </a:xfrm>
            <a:custGeom>
              <a:avLst/>
              <a:gdLst>
                <a:gd name="T0" fmla="*/ 504 w 504"/>
                <a:gd name="T1" fmla="*/ 832 h 832"/>
                <a:gd name="T2" fmla="*/ 0 w 504"/>
                <a:gd name="T3" fmla="*/ 514 h 832"/>
                <a:gd name="T4" fmla="*/ 0 w 504"/>
                <a:gd name="T5" fmla="*/ 0 h 832"/>
                <a:gd name="T6" fmla="*/ 504 w 504"/>
                <a:gd name="T7" fmla="*/ 530 h 832"/>
                <a:gd name="T8" fmla="*/ 504 w 504"/>
                <a:gd name="T9" fmla="*/ 832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4" h="832">
                  <a:moveTo>
                    <a:pt x="504" y="832"/>
                  </a:moveTo>
                  <a:cubicBezTo>
                    <a:pt x="336" y="726"/>
                    <a:pt x="168" y="620"/>
                    <a:pt x="0" y="514"/>
                  </a:cubicBezTo>
                  <a:cubicBezTo>
                    <a:pt x="0" y="343"/>
                    <a:pt x="0" y="171"/>
                    <a:pt x="0" y="0"/>
                  </a:cubicBezTo>
                  <a:cubicBezTo>
                    <a:pt x="168" y="177"/>
                    <a:pt x="336" y="353"/>
                    <a:pt x="504" y="530"/>
                  </a:cubicBezTo>
                  <a:cubicBezTo>
                    <a:pt x="504" y="631"/>
                    <a:pt x="504" y="731"/>
                    <a:pt x="504" y="83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30" tIns="45716" rIns="91430" bIns="45716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endParaRPr lang="en-GB" sz="1138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52" name="Freeform 6"/>
            <p:cNvSpPr>
              <a:spLocks/>
            </p:cNvSpPr>
            <p:nvPr/>
          </p:nvSpPr>
          <p:spPr bwMode="auto">
            <a:xfrm>
              <a:off x="1510340" y="2560752"/>
              <a:ext cx="971049" cy="1195075"/>
            </a:xfrm>
            <a:custGeom>
              <a:avLst/>
              <a:gdLst>
                <a:gd name="T0" fmla="*/ 504 w 504"/>
                <a:gd name="T1" fmla="*/ 620 h 620"/>
                <a:gd name="T2" fmla="*/ 0 w 504"/>
                <a:gd name="T3" fmla="*/ 514 h 620"/>
                <a:gd name="T4" fmla="*/ 0 w 504"/>
                <a:gd name="T5" fmla="*/ 0 h 620"/>
                <a:gd name="T6" fmla="*/ 504 w 504"/>
                <a:gd name="T7" fmla="*/ 318 h 620"/>
                <a:gd name="T8" fmla="*/ 504 w 504"/>
                <a:gd name="T9" fmla="*/ 62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4" h="620">
                  <a:moveTo>
                    <a:pt x="504" y="620"/>
                  </a:moveTo>
                  <a:cubicBezTo>
                    <a:pt x="336" y="585"/>
                    <a:pt x="168" y="549"/>
                    <a:pt x="0" y="514"/>
                  </a:cubicBezTo>
                  <a:cubicBezTo>
                    <a:pt x="0" y="343"/>
                    <a:pt x="0" y="171"/>
                    <a:pt x="0" y="0"/>
                  </a:cubicBezTo>
                  <a:cubicBezTo>
                    <a:pt x="168" y="106"/>
                    <a:pt x="336" y="212"/>
                    <a:pt x="504" y="318"/>
                  </a:cubicBezTo>
                  <a:cubicBezTo>
                    <a:pt x="504" y="419"/>
                    <a:pt x="504" y="519"/>
                    <a:pt x="504" y="62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B83AF">
                    <a:shade val="30000"/>
                    <a:satMod val="115000"/>
                  </a:srgbClr>
                </a:gs>
                <a:gs pos="50000">
                  <a:srgbClr val="6B83AF">
                    <a:shade val="67500"/>
                    <a:satMod val="115000"/>
                  </a:srgbClr>
                </a:gs>
                <a:gs pos="100000">
                  <a:srgbClr val="6B83AF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  <a:extLst/>
          </p:spPr>
          <p:txBody>
            <a:bodyPr vert="horz" wrap="square" lIns="91430" tIns="45716" rIns="91430" bIns="45716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endParaRPr lang="en-GB" sz="1138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53" name="Freeform 7"/>
            <p:cNvSpPr>
              <a:spLocks/>
            </p:cNvSpPr>
            <p:nvPr/>
          </p:nvSpPr>
          <p:spPr bwMode="auto">
            <a:xfrm>
              <a:off x="1510340" y="3551352"/>
              <a:ext cx="971049" cy="990600"/>
            </a:xfrm>
            <a:custGeom>
              <a:avLst/>
              <a:gdLst>
                <a:gd name="T0" fmla="*/ 504 w 504"/>
                <a:gd name="T1" fmla="*/ 408 h 514"/>
                <a:gd name="T2" fmla="*/ 0 w 504"/>
                <a:gd name="T3" fmla="*/ 514 h 514"/>
                <a:gd name="T4" fmla="*/ 0 w 504"/>
                <a:gd name="T5" fmla="*/ 0 h 514"/>
                <a:gd name="T6" fmla="*/ 504 w 504"/>
                <a:gd name="T7" fmla="*/ 106 h 514"/>
                <a:gd name="T8" fmla="*/ 504 w 504"/>
                <a:gd name="T9" fmla="*/ 408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4" h="514">
                  <a:moveTo>
                    <a:pt x="504" y="408"/>
                  </a:moveTo>
                  <a:cubicBezTo>
                    <a:pt x="336" y="443"/>
                    <a:pt x="168" y="479"/>
                    <a:pt x="0" y="514"/>
                  </a:cubicBezTo>
                  <a:cubicBezTo>
                    <a:pt x="0" y="343"/>
                    <a:pt x="0" y="171"/>
                    <a:pt x="0" y="0"/>
                  </a:cubicBezTo>
                  <a:cubicBezTo>
                    <a:pt x="168" y="35"/>
                    <a:pt x="336" y="71"/>
                    <a:pt x="504" y="106"/>
                  </a:cubicBezTo>
                  <a:cubicBezTo>
                    <a:pt x="504" y="207"/>
                    <a:pt x="504" y="307"/>
                    <a:pt x="504" y="408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30" tIns="45716" rIns="91430" bIns="45716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endParaRPr lang="en-GB" sz="1138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54" name="Freeform 8"/>
            <p:cNvSpPr>
              <a:spLocks/>
            </p:cNvSpPr>
            <p:nvPr/>
          </p:nvSpPr>
          <p:spPr bwMode="auto">
            <a:xfrm>
              <a:off x="1510340" y="4337478"/>
              <a:ext cx="971049" cy="1194260"/>
            </a:xfrm>
            <a:custGeom>
              <a:avLst/>
              <a:gdLst>
                <a:gd name="T0" fmla="*/ 504 w 504"/>
                <a:gd name="T1" fmla="*/ 302 h 620"/>
                <a:gd name="T2" fmla="*/ 0 w 504"/>
                <a:gd name="T3" fmla="*/ 620 h 620"/>
                <a:gd name="T4" fmla="*/ 0 w 504"/>
                <a:gd name="T5" fmla="*/ 106 h 620"/>
                <a:gd name="T6" fmla="*/ 504 w 504"/>
                <a:gd name="T7" fmla="*/ 0 h 620"/>
                <a:gd name="T8" fmla="*/ 504 w 504"/>
                <a:gd name="T9" fmla="*/ 302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4" h="620">
                  <a:moveTo>
                    <a:pt x="504" y="302"/>
                  </a:moveTo>
                  <a:cubicBezTo>
                    <a:pt x="336" y="408"/>
                    <a:pt x="168" y="514"/>
                    <a:pt x="0" y="620"/>
                  </a:cubicBezTo>
                  <a:cubicBezTo>
                    <a:pt x="0" y="449"/>
                    <a:pt x="0" y="277"/>
                    <a:pt x="0" y="106"/>
                  </a:cubicBezTo>
                  <a:cubicBezTo>
                    <a:pt x="168" y="71"/>
                    <a:pt x="336" y="35"/>
                    <a:pt x="504" y="0"/>
                  </a:cubicBezTo>
                  <a:cubicBezTo>
                    <a:pt x="504" y="101"/>
                    <a:pt x="504" y="201"/>
                    <a:pt x="504" y="30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B83AF">
                    <a:shade val="30000"/>
                    <a:satMod val="115000"/>
                  </a:srgbClr>
                </a:gs>
                <a:gs pos="50000">
                  <a:srgbClr val="6B83AF">
                    <a:shade val="67500"/>
                    <a:satMod val="115000"/>
                  </a:srgbClr>
                </a:gs>
                <a:gs pos="100000">
                  <a:srgbClr val="6B83AF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noFill/>
            </a:ln>
            <a:extLst/>
          </p:spPr>
          <p:txBody>
            <a:bodyPr vert="horz" wrap="square" lIns="91430" tIns="45716" rIns="91430" bIns="45716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endParaRPr lang="en-GB" sz="1138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55" name="Freeform 9"/>
            <p:cNvSpPr>
              <a:spLocks/>
            </p:cNvSpPr>
            <p:nvPr/>
          </p:nvSpPr>
          <p:spPr bwMode="auto">
            <a:xfrm>
              <a:off x="1510340" y="4905060"/>
              <a:ext cx="971049" cy="1603209"/>
            </a:xfrm>
            <a:custGeom>
              <a:avLst/>
              <a:gdLst>
                <a:gd name="T0" fmla="*/ 504 w 504"/>
                <a:gd name="T1" fmla="*/ 302 h 832"/>
                <a:gd name="T2" fmla="*/ 0 w 504"/>
                <a:gd name="T3" fmla="*/ 832 h 832"/>
                <a:gd name="T4" fmla="*/ 0 w 504"/>
                <a:gd name="T5" fmla="*/ 318 h 832"/>
                <a:gd name="T6" fmla="*/ 504 w 504"/>
                <a:gd name="T7" fmla="*/ 0 h 832"/>
                <a:gd name="T8" fmla="*/ 504 w 504"/>
                <a:gd name="T9" fmla="*/ 302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4" h="832">
                  <a:moveTo>
                    <a:pt x="504" y="302"/>
                  </a:moveTo>
                  <a:cubicBezTo>
                    <a:pt x="336" y="479"/>
                    <a:pt x="168" y="655"/>
                    <a:pt x="0" y="832"/>
                  </a:cubicBezTo>
                  <a:cubicBezTo>
                    <a:pt x="0" y="661"/>
                    <a:pt x="0" y="489"/>
                    <a:pt x="0" y="318"/>
                  </a:cubicBezTo>
                  <a:cubicBezTo>
                    <a:pt x="168" y="212"/>
                    <a:pt x="336" y="106"/>
                    <a:pt x="504" y="0"/>
                  </a:cubicBezTo>
                  <a:cubicBezTo>
                    <a:pt x="504" y="101"/>
                    <a:pt x="504" y="201"/>
                    <a:pt x="504" y="302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30" tIns="45716" rIns="91430" bIns="45716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endParaRPr lang="en-GB" sz="1138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56" name="Freeform 10"/>
            <p:cNvSpPr>
              <a:spLocks/>
            </p:cNvSpPr>
            <p:nvPr/>
          </p:nvSpPr>
          <p:spPr bwMode="auto">
            <a:xfrm>
              <a:off x="6963426" y="2591708"/>
              <a:ext cx="1812571" cy="582467"/>
            </a:xfrm>
            <a:custGeom>
              <a:avLst/>
              <a:gdLst>
                <a:gd name="T0" fmla="*/ 790 w 941"/>
                <a:gd name="T1" fmla="*/ 0 h 302"/>
                <a:gd name="T2" fmla="*/ 0 w 941"/>
                <a:gd name="T3" fmla="*/ 0 h 302"/>
                <a:gd name="T4" fmla="*/ 0 w 941"/>
                <a:gd name="T5" fmla="*/ 302 h 302"/>
                <a:gd name="T6" fmla="*/ 790 w 941"/>
                <a:gd name="T7" fmla="*/ 302 h 302"/>
                <a:gd name="T8" fmla="*/ 941 w 941"/>
                <a:gd name="T9" fmla="*/ 151 h 302"/>
                <a:gd name="T10" fmla="*/ 790 w 941"/>
                <a:gd name="T11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41" h="302">
                  <a:moveTo>
                    <a:pt x="79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790" y="302"/>
                    <a:pt x="790" y="302"/>
                    <a:pt x="790" y="302"/>
                  </a:cubicBezTo>
                  <a:cubicBezTo>
                    <a:pt x="873" y="302"/>
                    <a:pt x="941" y="234"/>
                    <a:pt x="941" y="151"/>
                  </a:cubicBezTo>
                  <a:cubicBezTo>
                    <a:pt x="941" y="67"/>
                    <a:pt x="873" y="0"/>
                    <a:pt x="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30" tIns="45716" rIns="91430" bIns="45716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endParaRPr lang="en-GB" sz="1138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57" name="Freeform 11"/>
            <p:cNvSpPr>
              <a:spLocks/>
            </p:cNvSpPr>
            <p:nvPr/>
          </p:nvSpPr>
          <p:spPr bwMode="auto">
            <a:xfrm>
              <a:off x="7920189" y="3174175"/>
              <a:ext cx="3002757" cy="581652"/>
            </a:xfrm>
            <a:custGeom>
              <a:avLst/>
              <a:gdLst>
                <a:gd name="T0" fmla="*/ 1408 w 1559"/>
                <a:gd name="T1" fmla="*/ 0 h 302"/>
                <a:gd name="T2" fmla="*/ 0 w 1559"/>
                <a:gd name="T3" fmla="*/ 0 h 302"/>
                <a:gd name="T4" fmla="*/ 0 w 1559"/>
                <a:gd name="T5" fmla="*/ 302 h 302"/>
                <a:gd name="T6" fmla="*/ 1408 w 1559"/>
                <a:gd name="T7" fmla="*/ 302 h 302"/>
                <a:gd name="T8" fmla="*/ 1559 w 1559"/>
                <a:gd name="T9" fmla="*/ 151 h 302"/>
                <a:gd name="T10" fmla="*/ 1408 w 1559"/>
                <a:gd name="T11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9" h="302">
                  <a:moveTo>
                    <a:pt x="140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408" y="302"/>
                    <a:pt x="1408" y="302"/>
                    <a:pt x="1408" y="302"/>
                  </a:cubicBezTo>
                  <a:cubicBezTo>
                    <a:pt x="1491" y="302"/>
                    <a:pt x="1559" y="234"/>
                    <a:pt x="1559" y="151"/>
                  </a:cubicBezTo>
                  <a:cubicBezTo>
                    <a:pt x="1559" y="67"/>
                    <a:pt x="1491" y="0"/>
                    <a:pt x="1408" y="0"/>
                  </a:cubicBezTo>
                  <a:close/>
                </a:path>
              </a:pathLst>
            </a:custGeom>
            <a:solidFill>
              <a:srgbClr val="6B83AF"/>
            </a:solidFill>
            <a:ln>
              <a:noFill/>
            </a:ln>
            <a:extLst/>
          </p:spPr>
          <p:txBody>
            <a:bodyPr vert="horz" wrap="square" lIns="91430" tIns="45716" rIns="91430" bIns="45716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endParaRPr lang="en-GB" sz="1138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60" name="Freeform 14"/>
            <p:cNvSpPr>
              <a:spLocks/>
            </p:cNvSpPr>
            <p:nvPr/>
          </p:nvSpPr>
          <p:spPr bwMode="auto">
            <a:xfrm>
              <a:off x="7392318" y="4905261"/>
              <a:ext cx="2711931" cy="581652"/>
            </a:xfrm>
            <a:custGeom>
              <a:avLst/>
              <a:gdLst>
                <a:gd name="T0" fmla="*/ 1408 w 1408"/>
                <a:gd name="T1" fmla="*/ 151 h 302"/>
                <a:gd name="T2" fmla="*/ 1268 w 1408"/>
                <a:gd name="T3" fmla="*/ 1 h 302"/>
                <a:gd name="T4" fmla="*/ 1268 w 1408"/>
                <a:gd name="T5" fmla="*/ 0 h 302"/>
                <a:gd name="T6" fmla="*/ 0 w 1408"/>
                <a:gd name="T7" fmla="*/ 0 h 302"/>
                <a:gd name="T8" fmla="*/ 0 w 1408"/>
                <a:gd name="T9" fmla="*/ 302 h 302"/>
                <a:gd name="T10" fmla="*/ 1268 w 1408"/>
                <a:gd name="T11" fmla="*/ 302 h 302"/>
                <a:gd name="T12" fmla="*/ 1268 w 1408"/>
                <a:gd name="T13" fmla="*/ 302 h 302"/>
                <a:gd name="T14" fmla="*/ 1408 w 1408"/>
                <a:gd name="T15" fmla="*/ 15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08" h="302">
                  <a:moveTo>
                    <a:pt x="1408" y="151"/>
                  </a:moveTo>
                  <a:cubicBezTo>
                    <a:pt x="1408" y="72"/>
                    <a:pt x="1346" y="6"/>
                    <a:pt x="1268" y="1"/>
                  </a:cubicBezTo>
                  <a:cubicBezTo>
                    <a:pt x="1268" y="0"/>
                    <a:pt x="1268" y="0"/>
                    <a:pt x="126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268" y="302"/>
                    <a:pt x="1268" y="302"/>
                    <a:pt x="1268" y="302"/>
                  </a:cubicBezTo>
                  <a:cubicBezTo>
                    <a:pt x="1268" y="302"/>
                    <a:pt x="1268" y="302"/>
                    <a:pt x="1268" y="302"/>
                  </a:cubicBezTo>
                  <a:cubicBezTo>
                    <a:pt x="1346" y="296"/>
                    <a:pt x="1408" y="231"/>
                    <a:pt x="1408" y="1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30" tIns="45716" rIns="91430" bIns="45716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endParaRPr lang="en-GB" sz="1138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61" name="Rectangle 15"/>
            <p:cNvSpPr>
              <a:spLocks noChangeArrowheads="1"/>
            </p:cNvSpPr>
            <p:nvPr/>
          </p:nvSpPr>
          <p:spPr bwMode="auto">
            <a:xfrm>
              <a:off x="0" y="2559123"/>
              <a:ext cx="1510340" cy="992230"/>
            </a:xfrm>
            <a:prstGeom prst="rect">
              <a:avLst/>
            </a:prstGeom>
            <a:solidFill>
              <a:srgbClr val="6B83AF"/>
            </a:solidFill>
            <a:ln>
              <a:noFill/>
            </a:ln>
            <a:extLst/>
          </p:spPr>
          <p:txBody>
            <a:bodyPr vert="horz" wrap="square" lIns="91430" tIns="45716" rIns="91430" bIns="45716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endParaRPr lang="en-GB" sz="1138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62" name="Rectangle 16"/>
            <p:cNvSpPr>
              <a:spLocks noChangeArrowheads="1"/>
            </p:cNvSpPr>
            <p:nvPr/>
          </p:nvSpPr>
          <p:spPr bwMode="auto">
            <a:xfrm>
              <a:off x="0" y="2559123"/>
              <a:ext cx="1510340" cy="992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30" tIns="45716" rIns="91430" bIns="45716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endParaRPr lang="en-GB" sz="1138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38" name="Rectangle 293"/>
            <p:cNvSpPr>
              <a:spLocks noChangeArrowheads="1"/>
            </p:cNvSpPr>
            <p:nvPr/>
          </p:nvSpPr>
          <p:spPr bwMode="auto">
            <a:xfrm>
              <a:off x="0" y="3551352"/>
              <a:ext cx="1510340" cy="9906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30" tIns="45716" rIns="91430" bIns="45716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endParaRPr lang="en-GB" sz="1138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39" name="Rectangle 294"/>
            <p:cNvSpPr>
              <a:spLocks noChangeArrowheads="1"/>
            </p:cNvSpPr>
            <p:nvPr/>
          </p:nvSpPr>
          <p:spPr bwMode="auto">
            <a:xfrm>
              <a:off x="0" y="3551352"/>
              <a:ext cx="1510340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30" tIns="45716" rIns="91430" bIns="45716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endParaRPr lang="en-GB" sz="1138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30" name="Rectangle 687"/>
            <p:cNvSpPr>
              <a:spLocks noChangeArrowheads="1"/>
            </p:cNvSpPr>
            <p:nvPr/>
          </p:nvSpPr>
          <p:spPr bwMode="auto">
            <a:xfrm>
              <a:off x="0" y="5533368"/>
              <a:ext cx="1510340" cy="990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30" tIns="45716" rIns="91430" bIns="45716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endParaRPr lang="en-GB" sz="1138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31" name="Rectangle 688"/>
            <p:cNvSpPr>
              <a:spLocks noChangeArrowheads="1"/>
            </p:cNvSpPr>
            <p:nvPr/>
          </p:nvSpPr>
          <p:spPr bwMode="auto">
            <a:xfrm>
              <a:off x="0" y="5533368"/>
              <a:ext cx="1510340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30" tIns="45716" rIns="91430" bIns="45716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endParaRPr lang="en-GB" sz="1138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4" name="Rectangle 791"/>
            <p:cNvSpPr>
              <a:spLocks noChangeArrowheads="1"/>
            </p:cNvSpPr>
            <p:nvPr/>
          </p:nvSpPr>
          <p:spPr bwMode="auto">
            <a:xfrm>
              <a:off x="0" y="4541953"/>
              <a:ext cx="1510340" cy="991415"/>
            </a:xfrm>
            <a:prstGeom prst="rect">
              <a:avLst/>
            </a:prstGeom>
            <a:solidFill>
              <a:srgbClr val="6B83AF"/>
            </a:solidFill>
            <a:ln>
              <a:noFill/>
            </a:ln>
            <a:extLst/>
          </p:spPr>
          <p:txBody>
            <a:bodyPr vert="horz" wrap="square" lIns="91430" tIns="45716" rIns="91430" bIns="45716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endParaRPr lang="en-GB" sz="1138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5" name="Rectangle 792"/>
            <p:cNvSpPr>
              <a:spLocks noChangeArrowheads="1"/>
            </p:cNvSpPr>
            <p:nvPr/>
          </p:nvSpPr>
          <p:spPr bwMode="auto">
            <a:xfrm>
              <a:off x="0" y="4541953"/>
              <a:ext cx="1510340" cy="991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30" tIns="45716" rIns="91430" bIns="45716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endParaRPr lang="en-GB" sz="1138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6" name="Rectangle 904"/>
            <p:cNvSpPr>
              <a:spLocks noChangeArrowheads="1"/>
            </p:cNvSpPr>
            <p:nvPr/>
          </p:nvSpPr>
          <p:spPr bwMode="auto">
            <a:xfrm>
              <a:off x="0" y="1569337"/>
              <a:ext cx="1510340" cy="9897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30" tIns="45716" rIns="91430" bIns="45716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endParaRPr lang="en-GB" sz="1138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7" name="Rectangle 905"/>
            <p:cNvSpPr>
              <a:spLocks noChangeArrowheads="1"/>
            </p:cNvSpPr>
            <p:nvPr/>
          </p:nvSpPr>
          <p:spPr bwMode="auto">
            <a:xfrm>
              <a:off x="0" y="1569337"/>
              <a:ext cx="1510340" cy="989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30" tIns="45716" rIns="91430" bIns="45716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endParaRPr lang="en-GB" sz="1138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5" name="Freeform 1034"/>
            <p:cNvSpPr>
              <a:spLocks/>
            </p:cNvSpPr>
            <p:nvPr/>
          </p:nvSpPr>
          <p:spPr bwMode="auto">
            <a:xfrm>
              <a:off x="3078519" y="2748119"/>
              <a:ext cx="7332" cy="296528"/>
            </a:xfrm>
            <a:custGeom>
              <a:avLst/>
              <a:gdLst>
                <a:gd name="T0" fmla="*/ 0 w 4"/>
                <a:gd name="T1" fmla="*/ 2 h 154"/>
                <a:gd name="T2" fmla="*/ 0 w 4"/>
                <a:gd name="T3" fmla="*/ 152 h 154"/>
                <a:gd name="T4" fmla="*/ 2 w 4"/>
                <a:gd name="T5" fmla="*/ 154 h 154"/>
                <a:gd name="T6" fmla="*/ 4 w 4"/>
                <a:gd name="T7" fmla="*/ 152 h 154"/>
                <a:gd name="T8" fmla="*/ 4 w 4"/>
                <a:gd name="T9" fmla="*/ 2 h 154"/>
                <a:gd name="T10" fmla="*/ 2 w 4"/>
                <a:gd name="T11" fmla="*/ 0 h 154"/>
                <a:gd name="T12" fmla="*/ 0 w 4"/>
                <a:gd name="T13" fmla="*/ 2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54">
                  <a:moveTo>
                    <a:pt x="0" y="2"/>
                  </a:moveTo>
                  <a:cubicBezTo>
                    <a:pt x="0" y="152"/>
                    <a:pt x="0" y="152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0" tIns="45716" rIns="91430" bIns="45716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endParaRPr lang="en-GB" sz="1138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6" name="Freeform 1035"/>
            <p:cNvSpPr>
              <a:spLocks/>
            </p:cNvSpPr>
            <p:nvPr/>
          </p:nvSpPr>
          <p:spPr bwMode="auto">
            <a:xfrm>
              <a:off x="3078519" y="3328141"/>
              <a:ext cx="7332" cy="296528"/>
            </a:xfrm>
            <a:custGeom>
              <a:avLst/>
              <a:gdLst>
                <a:gd name="T0" fmla="*/ 0 w 4"/>
                <a:gd name="T1" fmla="*/ 2 h 154"/>
                <a:gd name="T2" fmla="*/ 0 w 4"/>
                <a:gd name="T3" fmla="*/ 152 h 154"/>
                <a:gd name="T4" fmla="*/ 2 w 4"/>
                <a:gd name="T5" fmla="*/ 154 h 154"/>
                <a:gd name="T6" fmla="*/ 4 w 4"/>
                <a:gd name="T7" fmla="*/ 152 h 154"/>
                <a:gd name="T8" fmla="*/ 4 w 4"/>
                <a:gd name="T9" fmla="*/ 2 h 154"/>
                <a:gd name="T10" fmla="*/ 2 w 4"/>
                <a:gd name="T11" fmla="*/ 0 h 154"/>
                <a:gd name="T12" fmla="*/ 0 w 4"/>
                <a:gd name="T13" fmla="*/ 2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54">
                  <a:moveTo>
                    <a:pt x="0" y="2"/>
                  </a:moveTo>
                  <a:cubicBezTo>
                    <a:pt x="0" y="152"/>
                    <a:pt x="0" y="152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0" tIns="45716" rIns="91430" bIns="45716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endParaRPr lang="en-GB" sz="1138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7" name="Freeform 1036"/>
            <p:cNvSpPr>
              <a:spLocks/>
            </p:cNvSpPr>
            <p:nvPr/>
          </p:nvSpPr>
          <p:spPr bwMode="auto">
            <a:xfrm>
              <a:off x="3078519" y="3908164"/>
              <a:ext cx="7332" cy="296528"/>
            </a:xfrm>
            <a:custGeom>
              <a:avLst/>
              <a:gdLst>
                <a:gd name="T0" fmla="*/ 0 w 4"/>
                <a:gd name="T1" fmla="*/ 2 h 154"/>
                <a:gd name="T2" fmla="*/ 0 w 4"/>
                <a:gd name="T3" fmla="*/ 152 h 154"/>
                <a:gd name="T4" fmla="*/ 2 w 4"/>
                <a:gd name="T5" fmla="*/ 154 h 154"/>
                <a:gd name="T6" fmla="*/ 4 w 4"/>
                <a:gd name="T7" fmla="*/ 152 h 154"/>
                <a:gd name="T8" fmla="*/ 4 w 4"/>
                <a:gd name="T9" fmla="*/ 2 h 154"/>
                <a:gd name="T10" fmla="*/ 2 w 4"/>
                <a:gd name="T11" fmla="*/ 0 h 154"/>
                <a:gd name="T12" fmla="*/ 0 w 4"/>
                <a:gd name="T13" fmla="*/ 2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54">
                  <a:moveTo>
                    <a:pt x="0" y="2"/>
                  </a:moveTo>
                  <a:cubicBezTo>
                    <a:pt x="0" y="152"/>
                    <a:pt x="0" y="152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0" tIns="45716" rIns="91430" bIns="45716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endParaRPr lang="en-GB" sz="1138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0" name="Freeform 1039"/>
            <p:cNvSpPr>
              <a:spLocks/>
            </p:cNvSpPr>
            <p:nvPr/>
          </p:nvSpPr>
          <p:spPr bwMode="auto">
            <a:xfrm>
              <a:off x="10630478" y="3222238"/>
              <a:ext cx="244392" cy="485525"/>
            </a:xfrm>
            <a:custGeom>
              <a:avLst/>
              <a:gdLst>
                <a:gd name="T0" fmla="*/ 2 w 127"/>
                <a:gd name="T1" fmla="*/ 252 h 252"/>
                <a:gd name="T2" fmla="*/ 127 w 127"/>
                <a:gd name="T3" fmla="*/ 126 h 252"/>
                <a:gd name="T4" fmla="*/ 2 w 127"/>
                <a:gd name="T5" fmla="*/ 0 h 252"/>
                <a:gd name="T6" fmla="*/ 0 w 127"/>
                <a:gd name="T7" fmla="*/ 2 h 252"/>
                <a:gd name="T8" fmla="*/ 2 w 127"/>
                <a:gd name="T9" fmla="*/ 4 h 252"/>
                <a:gd name="T10" fmla="*/ 123 w 127"/>
                <a:gd name="T11" fmla="*/ 126 h 252"/>
                <a:gd name="T12" fmla="*/ 2 w 127"/>
                <a:gd name="T13" fmla="*/ 248 h 252"/>
                <a:gd name="T14" fmla="*/ 0 w 127"/>
                <a:gd name="T15" fmla="*/ 250 h 252"/>
                <a:gd name="T16" fmla="*/ 2 w 127"/>
                <a:gd name="T17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" h="252">
                  <a:moveTo>
                    <a:pt x="2" y="252"/>
                  </a:moveTo>
                  <a:cubicBezTo>
                    <a:pt x="71" y="251"/>
                    <a:pt x="127" y="195"/>
                    <a:pt x="127" y="126"/>
                  </a:cubicBezTo>
                  <a:cubicBezTo>
                    <a:pt x="127" y="57"/>
                    <a:pt x="71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69" y="5"/>
                    <a:pt x="123" y="59"/>
                    <a:pt x="123" y="126"/>
                  </a:cubicBezTo>
                  <a:cubicBezTo>
                    <a:pt x="123" y="193"/>
                    <a:pt x="69" y="247"/>
                    <a:pt x="2" y="248"/>
                  </a:cubicBezTo>
                  <a:cubicBezTo>
                    <a:pt x="1" y="248"/>
                    <a:pt x="0" y="249"/>
                    <a:pt x="0" y="250"/>
                  </a:cubicBezTo>
                  <a:cubicBezTo>
                    <a:pt x="0" y="251"/>
                    <a:pt x="1" y="252"/>
                    <a:pt x="2" y="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0" tIns="45716" rIns="91430" bIns="45716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endParaRPr lang="en-GB" sz="1138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1" name="Freeform 1040"/>
            <p:cNvSpPr>
              <a:spLocks/>
            </p:cNvSpPr>
            <p:nvPr/>
          </p:nvSpPr>
          <p:spPr bwMode="auto">
            <a:xfrm>
              <a:off x="9152118" y="3803890"/>
              <a:ext cx="245206" cy="485525"/>
            </a:xfrm>
            <a:custGeom>
              <a:avLst/>
              <a:gdLst>
                <a:gd name="T0" fmla="*/ 2 w 127"/>
                <a:gd name="T1" fmla="*/ 252 h 252"/>
                <a:gd name="T2" fmla="*/ 127 w 127"/>
                <a:gd name="T3" fmla="*/ 126 h 252"/>
                <a:gd name="T4" fmla="*/ 2 w 127"/>
                <a:gd name="T5" fmla="*/ 0 h 252"/>
                <a:gd name="T6" fmla="*/ 0 w 127"/>
                <a:gd name="T7" fmla="*/ 2 h 252"/>
                <a:gd name="T8" fmla="*/ 2 w 127"/>
                <a:gd name="T9" fmla="*/ 4 h 252"/>
                <a:gd name="T10" fmla="*/ 123 w 127"/>
                <a:gd name="T11" fmla="*/ 126 h 252"/>
                <a:gd name="T12" fmla="*/ 2 w 127"/>
                <a:gd name="T13" fmla="*/ 248 h 252"/>
                <a:gd name="T14" fmla="*/ 0 w 127"/>
                <a:gd name="T15" fmla="*/ 250 h 252"/>
                <a:gd name="T16" fmla="*/ 2 w 127"/>
                <a:gd name="T17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" h="252">
                  <a:moveTo>
                    <a:pt x="2" y="252"/>
                  </a:moveTo>
                  <a:cubicBezTo>
                    <a:pt x="71" y="251"/>
                    <a:pt x="127" y="195"/>
                    <a:pt x="127" y="126"/>
                  </a:cubicBezTo>
                  <a:cubicBezTo>
                    <a:pt x="127" y="57"/>
                    <a:pt x="71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69" y="5"/>
                    <a:pt x="123" y="59"/>
                    <a:pt x="123" y="126"/>
                  </a:cubicBezTo>
                  <a:cubicBezTo>
                    <a:pt x="123" y="193"/>
                    <a:pt x="69" y="247"/>
                    <a:pt x="2" y="248"/>
                  </a:cubicBezTo>
                  <a:cubicBezTo>
                    <a:pt x="1" y="248"/>
                    <a:pt x="0" y="249"/>
                    <a:pt x="0" y="250"/>
                  </a:cubicBezTo>
                  <a:cubicBezTo>
                    <a:pt x="0" y="251"/>
                    <a:pt x="1" y="252"/>
                    <a:pt x="2" y="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0" tIns="45716" rIns="91430" bIns="45716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endParaRPr lang="en-GB" sz="1138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2" name="Freeform 1041"/>
            <p:cNvSpPr>
              <a:spLocks/>
            </p:cNvSpPr>
            <p:nvPr/>
          </p:nvSpPr>
          <p:spPr bwMode="auto">
            <a:xfrm>
              <a:off x="9813424" y="4953326"/>
              <a:ext cx="244392" cy="485525"/>
            </a:xfrm>
            <a:custGeom>
              <a:avLst/>
              <a:gdLst>
                <a:gd name="T0" fmla="*/ 2 w 127"/>
                <a:gd name="T1" fmla="*/ 252 h 252"/>
                <a:gd name="T2" fmla="*/ 127 w 127"/>
                <a:gd name="T3" fmla="*/ 126 h 252"/>
                <a:gd name="T4" fmla="*/ 2 w 127"/>
                <a:gd name="T5" fmla="*/ 0 h 252"/>
                <a:gd name="T6" fmla="*/ 0 w 127"/>
                <a:gd name="T7" fmla="*/ 2 h 252"/>
                <a:gd name="T8" fmla="*/ 2 w 127"/>
                <a:gd name="T9" fmla="*/ 4 h 252"/>
                <a:gd name="T10" fmla="*/ 123 w 127"/>
                <a:gd name="T11" fmla="*/ 126 h 252"/>
                <a:gd name="T12" fmla="*/ 2 w 127"/>
                <a:gd name="T13" fmla="*/ 248 h 252"/>
                <a:gd name="T14" fmla="*/ 0 w 127"/>
                <a:gd name="T15" fmla="*/ 250 h 252"/>
                <a:gd name="T16" fmla="*/ 2 w 127"/>
                <a:gd name="T17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" h="252">
                  <a:moveTo>
                    <a:pt x="2" y="252"/>
                  </a:moveTo>
                  <a:cubicBezTo>
                    <a:pt x="71" y="251"/>
                    <a:pt x="127" y="195"/>
                    <a:pt x="127" y="126"/>
                  </a:cubicBezTo>
                  <a:cubicBezTo>
                    <a:pt x="127" y="57"/>
                    <a:pt x="71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1" y="4"/>
                    <a:pt x="2" y="4"/>
                  </a:cubicBezTo>
                  <a:cubicBezTo>
                    <a:pt x="69" y="5"/>
                    <a:pt x="123" y="59"/>
                    <a:pt x="123" y="126"/>
                  </a:cubicBezTo>
                  <a:cubicBezTo>
                    <a:pt x="123" y="193"/>
                    <a:pt x="69" y="247"/>
                    <a:pt x="2" y="248"/>
                  </a:cubicBezTo>
                  <a:cubicBezTo>
                    <a:pt x="1" y="248"/>
                    <a:pt x="0" y="249"/>
                    <a:pt x="0" y="250"/>
                  </a:cubicBezTo>
                  <a:cubicBezTo>
                    <a:pt x="0" y="251"/>
                    <a:pt x="1" y="252"/>
                    <a:pt x="2" y="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0" tIns="45716" rIns="91430" bIns="45716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endParaRPr lang="en-GB" sz="1138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" name="Freeform 1042"/>
            <p:cNvSpPr>
              <a:spLocks/>
            </p:cNvSpPr>
            <p:nvPr/>
          </p:nvSpPr>
          <p:spPr bwMode="auto">
            <a:xfrm>
              <a:off x="4143251" y="4385542"/>
              <a:ext cx="245206" cy="485525"/>
            </a:xfrm>
            <a:custGeom>
              <a:avLst/>
              <a:gdLst>
                <a:gd name="T0" fmla="*/ 2 w 127"/>
                <a:gd name="T1" fmla="*/ 252 h 252"/>
                <a:gd name="T2" fmla="*/ 127 w 127"/>
                <a:gd name="T3" fmla="*/ 126 h 252"/>
                <a:gd name="T4" fmla="*/ 2 w 127"/>
                <a:gd name="T5" fmla="*/ 0 h 252"/>
                <a:gd name="T6" fmla="*/ 0 w 127"/>
                <a:gd name="T7" fmla="*/ 2 h 252"/>
                <a:gd name="T8" fmla="*/ 2 w 127"/>
                <a:gd name="T9" fmla="*/ 4 h 252"/>
                <a:gd name="T10" fmla="*/ 123 w 127"/>
                <a:gd name="T11" fmla="*/ 126 h 252"/>
                <a:gd name="T12" fmla="*/ 2 w 127"/>
                <a:gd name="T13" fmla="*/ 248 h 252"/>
                <a:gd name="T14" fmla="*/ 0 w 127"/>
                <a:gd name="T15" fmla="*/ 250 h 252"/>
                <a:gd name="T16" fmla="*/ 2 w 127"/>
                <a:gd name="T17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" h="252">
                  <a:moveTo>
                    <a:pt x="2" y="252"/>
                  </a:moveTo>
                  <a:cubicBezTo>
                    <a:pt x="71" y="251"/>
                    <a:pt x="127" y="195"/>
                    <a:pt x="127" y="126"/>
                  </a:cubicBezTo>
                  <a:cubicBezTo>
                    <a:pt x="127" y="57"/>
                    <a:pt x="71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69" y="5"/>
                    <a:pt x="123" y="59"/>
                    <a:pt x="123" y="126"/>
                  </a:cubicBezTo>
                  <a:cubicBezTo>
                    <a:pt x="123" y="193"/>
                    <a:pt x="69" y="247"/>
                    <a:pt x="2" y="248"/>
                  </a:cubicBezTo>
                  <a:cubicBezTo>
                    <a:pt x="1" y="248"/>
                    <a:pt x="0" y="249"/>
                    <a:pt x="0" y="250"/>
                  </a:cubicBezTo>
                  <a:cubicBezTo>
                    <a:pt x="0" y="251"/>
                    <a:pt x="1" y="252"/>
                    <a:pt x="2" y="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0" tIns="45716" rIns="91430" bIns="45716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endParaRPr lang="en-GB" sz="1138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4" name="Freeform 1043"/>
            <p:cNvSpPr>
              <a:spLocks/>
            </p:cNvSpPr>
            <p:nvPr/>
          </p:nvSpPr>
          <p:spPr bwMode="auto">
            <a:xfrm>
              <a:off x="8488439" y="2639772"/>
              <a:ext cx="245206" cy="485525"/>
            </a:xfrm>
            <a:custGeom>
              <a:avLst/>
              <a:gdLst>
                <a:gd name="T0" fmla="*/ 2 w 127"/>
                <a:gd name="T1" fmla="*/ 252 h 252"/>
                <a:gd name="T2" fmla="*/ 127 w 127"/>
                <a:gd name="T3" fmla="*/ 126 h 252"/>
                <a:gd name="T4" fmla="*/ 2 w 127"/>
                <a:gd name="T5" fmla="*/ 0 h 252"/>
                <a:gd name="T6" fmla="*/ 0 w 127"/>
                <a:gd name="T7" fmla="*/ 2 h 252"/>
                <a:gd name="T8" fmla="*/ 2 w 127"/>
                <a:gd name="T9" fmla="*/ 4 h 252"/>
                <a:gd name="T10" fmla="*/ 123 w 127"/>
                <a:gd name="T11" fmla="*/ 126 h 252"/>
                <a:gd name="T12" fmla="*/ 2 w 127"/>
                <a:gd name="T13" fmla="*/ 248 h 252"/>
                <a:gd name="T14" fmla="*/ 0 w 127"/>
                <a:gd name="T15" fmla="*/ 250 h 252"/>
                <a:gd name="T16" fmla="*/ 2 w 127"/>
                <a:gd name="T17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" h="252">
                  <a:moveTo>
                    <a:pt x="2" y="252"/>
                  </a:moveTo>
                  <a:cubicBezTo>
                    <a:pt x="71" y="251"/>
                    <a:pt x="127" y="195"/>
                    <a:pt x="127" y="126"/>
                  </a:cubicBezTo>
                  <a:cubicBezTo>
                    <a:pt x="127" y="57"/>
                    <a:pt x="71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69" y="5"/>
                    <a:pt x="123" y="59"/>
                    <a:pt x="123" y="126"/>
                  </a:cubicBezTo>
                  <a:cubicBezTo>
                    <a:pt x="123" y="193"/>
                    <a:pt x="69" y="247"/>
                    <a:pt x="2" y="248"/>
                  </a:cubicBezTo>
                  <a:cubicBezTo>
                    <a:pt x="1" y="248"/>
                    <a:pt x="0" y="249"/>
                    <a:pt x="0" y="250"/>
                  </a:cubicBezTo>
                  <a:cubicBezTo>
                    <a:pt x="0" y="251"/>
                    <a:pt x="1" y="252"/>
                    <a:pt x="2" y="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0" tIns="45716" rIns="91430" bIns="45716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endParaRPr lang="en-GB" sz="1138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88" name="TextBox 32"/>
          <p:cNvSpPr txBox="1"/>
          <p:nvPr/>
        </p:nvSpPr>
        <p:spPr>
          <a:xfrm>
            <a:off x="3455140" y="6048074"/>
            <a:ext cx="8475603" cy="586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943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l-GR" sz="2800" dirty="0">
                <a:solidFill>
                  <a:srgbClr val="F8981D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Γιατί να επιλέξεις τα </a:t>
            </a:r>
            <a:r>
              <a:rPr lang="en-US" sz="2800" dirty="0">
                <a:solidFill>
                  <a:srgbClr val="F8981D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Radar </a:t>
            </a:r>
            <a:r>
              <a:rPr lang="el-GR" sz="2800" dirty="0">
                <a:solidFill>
                  <a:srgbClr val="F8981D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της </a:t>
            </a:r>
            <a:r>
              <a:rPr lang="en-US" sz="2800" dirty="0" err="1">
                <a:solidFill>
                  <a:srgbClr val="F8981D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Dahua</a:t>
            </a:r>
            <a:endParaRPr lang="en-US" sz="2800" dirty="0">
              <a:solidFill>
                <a:srgbClr val="F8981D"/>
              </a:solidFill>
              <a:latin typeface="Impact" panose="020B080603090205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82" y="1708899"/>
            <a:ext cx="503177" cy="50317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481783" y="2593430"/>
            <a:ext cx="5681142" cy="582403"/>
          </a:xfrm>
          <a:prstGeom prst="rect">
            <a:avLst/>
          </a:prstGeom>
          <a:solidFill>
            <a:srgbClr val="2A2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40651" y="2659030"/>
            <a:ext cx="5523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Προσφέρουν εγκυρότητα συναγερμού με ποσοστό λάθους 0,5%</a:t>
            </a:r>
            <a:endParaRPr lang="zh-CN" altLang="en-US" sz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2" name="矩形 91"/>
          <p:cNvSpPr/>
          <p:nvPr/>
        </p:nvSpPr>
        <p:spPr>
          <a:xfrm>
            <a:off x="2481783" y="3172458"/>
            <a:ext cx="5519217" cy="583200"/>
          </a:xfrm>
          <a:prstGeom prst="rect">
            <a:avLst/>
          </a:prstGeom>
          <a:solidFill>
            <a:srgbClr val="6B83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1" y="2690104"/>
            <a:ext cx="568907" cy="568907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533881" y="3250633"/>
            <a:ext cx="75692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Λειτουργία σε οποιαδήποτε συνθήκη βροχής, ομίχλης, υψηλών και χαμηλών θερμοκρασιών και υγρασίας</a:t>
            </a:r>
            <a:endParaRPr lang="zh-CN" altLang="en-US" sz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2481783" y="3763779"/>
            <a:ext cx="6849399" cy="582403"/>
          </a:xfrm>
          <a:prstGeom prst="rect">
            <a:avLst/>
          </a:prstGeom>
          <a:solidFill>
            <a:srgbClr val="2A2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565186" y="3823864"/>
            <a:ext cx="6585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Ανίχνευση έως 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120°/90°, </a:t>
            </a:r>
            <a:r>
              <a:rPr lang="el-GR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εντοπισμού του στόχου, παρακολούθηση του και καταγραφή διαδρομής έξω της περιμέτρου. </a:t>
            </a:r>
            <a:endParaRPr lang="zh-CN" altLang="en-US" sz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流程图: 接点 7"/>
          <p:cNvSpPr/>
          <p:nvPr/>
        </p:nvSpPr>
        <p:spPr>
          <a:xfrm>
            <a:off x="9028349" y="3764632"/>
            <a:ext cx="583200" cy="58320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Freeform 1043"/>
          <p:cNvSpPr>
            <a:spLocks/>
          </p:cNvSpPr>
          <p:nvPr/>
        </p:nvSpPr>
        <p:spPr bwMode="auto">
          <a:xfrm>
            <a:off x="9315892" y="3805909"/>
            <a:ext cx="245179" cy="485472"/>
          </a:xfrm>
          <a:custGeom>
            <a:avLst/>
            <a:gdLst>
              <a:gd name="T0" fmla="*/ 2 w 127"/>
              <a:gd name="T1" fmla="*/ 252 h 252"/>
              <a:gd name="T2" fmla="*/ 127 w 127"/>
              <a:gd name="T3" fmla="*/ 126 h 252"/>
              <a:gd name="T4" fmla="*/ 2 w 127"/>
              <a:gd name="T5" fmla="*/ 0 h 252"/>
              <a:gd name="T6" fmla="*/ 0 w 127"/>
              <a:gd name="T7" fmla="*/ 2 h 252"/>
              <a:gd name="T8" fmla="*/ 2 w 127"/>
              <a:gd name="T9" fmla="*/ 4 h 252"/>
              <a:gd name="T10" fmla="*/ 123 w 127"/>
              <a:gd name="T11" fmla="*/ 126 h 252"/>
              <a:gd name="T12" fmla="*/ 2 w 127"/>
              <a:gd name="T13" fmla="*/ 248 h 252"/>
              <a:gd name="T14" fmla="*/ 0 w 127"/>
              <a:gd name="T15" fmla="*/ 250 h 252"/>
              <a:gd name="T16" fmla="*/ 2 w 127"/>
              <a:gd name="T17" fmla="*/ 252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7" h="252">
                <a:moveTo>
                  <a:pt x="2" y="252"/>
                </a:moveTo>
                <a:cubicBezTo>
                  <a:pt x="71" y="251"/>
                  <a:pt x="127" y="195"/>
                  <a:pt x="127" y="126"/>
                </a:cubicBezTo>
                <a:cubicBezTo>
                  <a:pt x="127" y="57"/>
                  <a:pt x="71" y="1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4"/>
                  <a:pt x="2" y="4"/>
                </a:cubicBezTo>
                <a:cubicBezTo>
                  <a:pt x="69" y="5"/>
                  <a:pt x="123" y="59"/>
                  <a:pt x="123" y="126"/>
                </a:cubicBezTo>
                <a:cubicBezTo>
                  <a:pt x="123" y="193"/>
                  <a:pt x="69" y="247"/>
                  <a:pt x="2" y="248"/>
                </a:cubicBezTo>
                <a:cubicBezTo>
                  <a:pt x="1" y="248"/>
                  <a:pt x="0" y="249"/>
                  <a:pt x="0" y="250"/>
                </a:cubicBezTo>
                <a:cubicBezTo>
                  <a:pt x="0" y="251"/>
                  <a:pt x="1" y="252"/>
                  <a:pt x="2" y="25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20000"/>
              </a:lnSpc>
            </a:pPr>
            <a:endParaRPr lang="en-GB" sz="1138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biLevel thresh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0" b="100000" l="2073" r="99482">
                        <a14:foregroundMark x1="92228" y1="17241" x2="92228" y2="17241"/>
                        <a14:foregroundMark x1="79793" y1="29655" x2="79793" y2="29655"/>
                        <a14:foregroundMark x1="82902" y1="15862" x2="82902" y2="15862"/>
                        <a14:foregroundMark x1="78756" y1="50345" x2="78756" y2="50345"/>
                        <a14:foregroundMark x1="86010" y1="78621" x2="86010" y2="78621"/>
                        <a14:foregroundMark x1="64249" y1="82069" x2="64249" y2="82069"/>
                        <a14:foregroundMark x1="53368" y1="83448" x2="53368" y2="83448"/>
                        <a14:foregroundMark x1="44560" y1="79310" x2="44560" y2="79310"/>
                        <a14:foregroundMark x1="43005" y1="66897" x2="43005" y2="66897"/>
                        <a14:foregroundMark x1="43005" y1="55862" x2="43005" y2="55862"/>
                        <a14:foregroundMark x1="36269" y1="48966" x2="36269" y2="48966"/>
                        <a14:foregroundMark x1="30052" y1="56552" x2="30052" y2="56552"/>
                        <a14:foregroundMark x1="29016" y1="67586" x2="29016" y2="67586"/>
                        <a14:foregroundMark x1="30052" y1="79310" x2="30052" y2="79310"/>
                        <a14:foregroundMark x1="25907" y1="91724" x2="25907" y2="91724"/>
                        <a14:foregroundMark x1="19689" y1="95862" x2="19689" y2="95862"/>
                        <a14:foregroundMark x1="14508" y1="83448" x2="14508" y2="83448"/>
                        <a14:foregroundMark x1="13990" y1="71034" x2="13990" y2="71034"/>
                        <a14:foregroundMark x1="11917" y1="53103" x2="11917" y2="531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295" y="3663754"/>
            <a:ext cx="684343" cy="51414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biLevel thresh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8" b="96954" l="5556" r="100000">
                        <a14:foregroundMark x1="43434" y1="51777" x2="43434" y2="51777"/>
                        <a14:foregroundMark x1="60101" y1="39086" x2="60101" y2="39086"/>
                        <a14:foregroundMark x1="63636" y1="35025" x2="63636" y2="35025"/>
                        <a14:foregroundMark x1="37879" y1="13706" x2="37879" y2="13706"/>
                        <a14:foregroundMark x1="41414" y1="19289" x2="41414" y2="19289"/>
                        <a14:foregroundMark x1="33333" y1="17766" x2="33333" y2="17766"/>
                        <a14:foregroundMark x1="87374" y1="47716" x2="87374" y2="47716"/>
                        <a14:foregroundMark x1="81313" y1="51777" x2="81313" y2="51777"/>
                        <a14:foregroundMark x1="38889" y1="84264" x2="38889" y2="84264"/>
                        <a14:foregroundMark x1="40909" y1="88832" x2="40909" y2="888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934" y="5521317"/>
            <a:ext cx="655704" cy="65239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7" y="4591230"/>
            <a:ext cx="522140" cy="522140"/>
          </a:xfrm>
          <a:prstGeom prst="rect">
            <a:avLst/>
          </a:prstGeom>
        </p:spPr>
      </p:pic>
      <p:sp>
        <p:nvSpPr>
          <p:cNvPr id="107" name="矩形 106"/>
          <p:cNvSpPr/>
          <p:nvPr/>
        </p:nvSpPr>
        <p:spPr>
          <a:xfrm>
            <a:off x="2481783" y="4334714"/>
            <a:ext cx="6849399" cy="582403"/>
          </a:xfrm>
          <a:prstGeom prst="rect">
            <a:avLst/>
          </a:prstGeom>
          <a:solidFill>
            <a:srgbClr val="6B83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8" name="文本框 107"/>
          <p:cNvSpPr txBox="1"/>
          <p:nvPr/>
        </p:nvSpPr>
        <p:spPr>
          <a:xfrm>
            <a:off x="2565186" y="4395245"/>
            <a:ext cx="6182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Μέσω έξυπνου αλγορίθμου διαχωρίζει κίνηση ανάμεσα σε άνθρωπο και όχημα</a:t>
            </a:r>
            <a:endParaRPr lang="zh-CN" altLang="en-US" sz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9" name="流程图: 接点 108"/>
          <p:cNvSpPr/>
          <p:nvPr/>
        </p:nvSpPr>
        <p:spPr>
          <a:xfrm>
            <a:off x="9028349" y="4335567"/>
            <a:ext cx="583200" cy="583200"/>
          </a:xfrm>
          <a:prstGeom prst="flowChartConnector">
            <a:avLst/>
          </a:prstGeom>
          <a:solidFill>
            <a:srgbClr val="6B83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" name="Freeform 1043"/>
          <p:cNvSpPr>
            <a:spLocks/>
          </p:cNvSpPr>
          <p:nvPr/>
        </p:nvSpPr>
        <p:spPr bwMode="auto">
          <a:xfrm>
            <a:off x="9315892" y="4384910"/>
            <a:ext cx="245179" cy="485472"/>
          </a:xfrm>
          <a:custGeom>
            <a:avLst/>
            <a:gdLst>
              <a:gd name="T0" fmla="*/ 2 w 127"/>
              <a:gd name="T1" fmla="*/ 252 h 252"/>
              <a:gd name="T2" fmla="*/ 127 w 127"/>
              <a:gd name="T3" fmla="*/ 126 h 252"/>
              <a:gd name="T4" fmla="*/ 2 w 127"/>
              <a:gd name="T5" fmla="*/ 0 h 252"/>
              <a:gd name="T6" fmla="*/ 0 w 127"/>
              <a:gd name="T7" fmla="*/ 2 h 252"/>
              <a:gd name="T8" fmla="*/ 2 w 127"/>
              <a:gd name="T9" fmla="*/ 4 h 252"/>
              <a:gd name="T10" fmla="*/ 123 w 127"/>
              <a:gd name="T11" fmla="*/ 126 h 252"/>
              <a:gd name="T12" fmla="*/ 2 w 127"/>
              <a:gd name="T13" fmla="*/ 248 h 252"/>
              <a:gd name="T14" fmla="*/ 0 w 127"/>
              <a:gd name="T15" fmla="*/ 250 h 252"/>
              <a:gd name="T16" fmla="*/ 2 w 127"/>
              <a:gd name="T17" fmla="*/ 252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7" h="252">
                <a:moveTo>
                  <a:pt x="2" y="252"/>
                </a:moveTo>
                <a:cubicBezTo>
                  <a:pt x="71" y="251"/>
                  <a:pt x="127" y="195"/>
                  <a:pt x="127" y="126"/>
                </a:cubicBezTo>
                <a:cubicBezTo>
                  <a:pt x="127" y="57"/>
                  <a:pt x="71" y="1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4"/>
                  <a:pt x="2" y="4"/>
                </a:cubicBezTo>
                <a:cubicBezTo>
                  <a:pt x="69" y="5"/>
                  <a:pt x="123" y="59"/>
                  <a:pt x="123" y="126"/>
                </a:cubicBezTo>
                <a:cubicBezTo>
                  <a:pt x="123" y="193"/>
                  <a:pt x="69" y="247"/>
                  <a:pt x="2" y="248"/>
                </a:cubicBezTo>
                <a:cubicBezTo>
                  <a:pt x="1" y="248"/>
                  <a:pt x="0" y="249"/>
                  <a:pt x="0" y="250"/>
                </a:cubicBezTo>
                <a:cubicBezTo>
                  <a:pt x="0" y="251"/>
                  <a:pt x="1" y="252"/>
                  <a:pt x="2" y="25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20000"/>
              </a:lnSpc>
            </a:pPr>
            <a:endParaRPr lang="en-GB" sz="1138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1" name="矩形 110"/>
          <p:cNvSpPr/>
          <p:nvPr/>
        </p:nvSpPr>
        <p:spPr>
          <a:xfrm>
            <a:off x="2471221" y="4913255"/>
            <a:ext cx="5681142" cy="573565"/>
          </a:xfrm>
          <a:prstGeom prst="rect">
            <a:avLst/>
          </a:prstGeom>
          <a:solidFill>
            <a:srgbClr val="2A2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2" name="文本框 111"/>
          <p:cNvSpPr txBox="1"/>
          <p:nvPr/>
        </p:nvSpPr>
        <p:spPr>
          <a:xfrm>
            <a:off x="2592895" y="4968903"/>
            <a:ext cx="6182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Δυνατότητα σύνδεσης με 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PTZ </a:t>
            </a:r>
            <a:r>
              <a:rPr lang="el-GR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κάμερες και ενοποίηση με άλλα συστήματα μέσω της </a:t>
            </a:r>
            <a:r>
              <a:rPr lang="en-US" altLang="zh-CN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Dahua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DSS platform.</a:t>
            </a:r>
            <a:endParaRPr lang="zh-CN" altLang="en-US" sz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732674" y="617688"/>
            <a:ext cx="3435327" cy="6277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altLang="zh-CN" sz="2800" b="1" dirty="0">
                <a:solidFill>
                  <a:srgbClr val="F8981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Χαρακτηριστικά</a:t>
            </a:r>
            <a:endParaRPr lang="zh-CN" altLang="en-US" sz="2800" b="1" dirty="0">
              <a:solidFill>
                <a:srgbClr val="F8981D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43028" y="2232023"/>
            <a:ext cx="872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Ακρίβεια</a:t>
            </a:r>
            <a:endParaRPr lang="zh-CN" altLang="en-US" sz="1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4" name="文本框 93"/>
          <p:cNvSpPr txBox="1"/>
          <p:nvPr/>
        </p:nvSpPr>
        <p:spPr>
          <a:xfrm>
            <a:off x="201308" y="3283334"/>
            <a:ext cx="13180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Παντός καιρού</a:t>
            </a:r>
            <a:endParaRPr lang="zh-CN" altLang="en-US" sz="1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5" name="文本框 94"/>
          <p:cNvSpPr txBox="1"/>
          <p:nvPr/>
        </p:nvSpPr>
        <p:spPr>
          <a:xfrm>
            <a:off x="267355" y="4217708"/>
            <a:ext cx="1609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Περιπολία</a:t>
            </a:r>
            <a:endParaRPr lang="zh-CN" altLang="en-US" sz="1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8" name="文本框 97"/>
          <p:cNvSpPr txBox="1"/>
          <p:nvPr/>
        </p:nvSpPr>
        <p:spPr>
          <a:xfrm>
            <a:off x="269837" y="5108950"/>
            <a:ext cx="1607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Φιλτράρισμα στόχου</a:t>
            </a:r>
            <a:endParaRPr lang="zh-CN" altLang="en-US" sz="1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9" name="文本框 98"/>
          <p:cNvSpPr txBox="1"/>
          <p:nvPr/>
        </p:nvSpPr>
        <p:spPr>
          <a:xfrm>
            <a:off x="111850" y="6091906"/>
            <a:ext cx="1510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Σύνδεση με </a:t>
            </a:r>
            <a:r>
              <a:rPr lang="en-US" altLang="zh-CN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PTZ </a:t>
            </a:r>
            <a:r>
              <a:rPr lang="el-GR" altLang="zh-CN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κάμερες</a:t>
            </a:r>
            <a:endParaRPr lang="zh-CN" altLang="en-US" sz="1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9C36F23B-4665-4F57-AE9E-86933D0BF2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09" y="298734"/>
            <a:ext cx="2538361" cy="50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4363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2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16" y="0"/>
            <a:ext cx="12196116" cy="6858000"/>
          </a:xfrm>
          <a:prstGeom prst="rect">
            <a:avLst/>
          </a:prstGeom>
          <a:ln>
            <a:noFill/>
          </a:ln>
        </p:spPr>
      </p:pic>
      <p:sp>
        <p:nvSpPr>
          <p:cNvPr id="4" name="矩形 3"/>
          <p:cNvSpPr/>
          <p:nvPr/>
        </p:nvSpPr>
        <p:spPr>
          <a:xfrm>
            <a:off x="-4116" y="0"/>
            <a:ext cx="12196116" cy="685800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1" name="Picture 2" descr="https://timgsa.baidu.com/timg?image&amp;quality=80&amp;size=b9999_10000&amp;sec=1582717373832&amp;di=746d342456a8c552d63fe24e98e7a169&amp;imgtype=0&amp;src=http%3A%2F%2Fpic1.16xx8.com%2Fallimg%2F150923%2F2046045460-36.jp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81" y="2832342"/>
            <a:ext cx="2427264" cy="1668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https://ss2.bdstatic.com/70cFvnSh_Q1YnxGkpoWK1HF6hhy/it/u=1707745723,3022960661&amp;fm=11&amp;gp=0.jp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79" y="806966"/>
            <a:ext cx="2427264" cy="1668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3" name="图片 72"/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98" b="11983"/>
          <a:stretch/>
        </p:blipFill>
        <p:spPr>
          <a:xfrm>
            <a:off x="531079" y="4873248"/>
            <a:ext cx="2427264" cy="1668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矩形 35"/>
          <p:cNvSpPr/>
          <p:nvPr/>
        </p:nvSpPr>
        <p:spPr>
          <a:xfrm>
            <a:off x="1336431" y="929747"/>
            <a:ext cx="757842" cy="546716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矩形 74"/>
          <p:cNvSpPr/>
          <p:nvPr/>
        </p:nvSpPr>
        <p:spPr>
          <a:xfrm>
            <a:off x="1952496" y="3867093"/>
            <a:ext cx="757842" cy="546716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矩形 75"/>
          <p:cNvSpPr/>
          <p:nvPr/>
        </p:nvSpPr>
        <p:spPr>
          <a:xfrm>
            <a:off x="1091440" y="5416288"/>
            <a:ext cx="757842" cy="546716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流程图: 接点 78"/>
          <p:cNvSpPr/>
          <p:nvPr/>
        </p:nvSpPr>
        <p:spPr>
          <a:xfrm>
            <a:off x="5219976" y="2372932"/>
            <a:ext cx="258646" cy="258646"/>
          </a:xfrm>
          <a:prstGeom prst="flowChartConnector">
            <a:avLst/>
          </a:prstGeom>
          <a:solidFill>
            <a:srgbClr val="6B83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2" name="直接连接符 81"/>
          <p:cNvCxnSpPr>
            <a:stCxn id="36" idx="3"/>
          </p:cNvCxnSpPr>
          <p:nvPr/>
        </p:nvCxnSpPr>
        <p:spPr>
          <a:xfrm>
            <a:off x="2094273" y="1203105"/>
            <a:ext cx="1327499" cy="0"/>
          </a:xfrm>
          <a:prstGeom prst="line">
            <a:avLst/>
          </a:prstGeom>
          <a:ln w="63500">
            <a:solidFill>
              <a:srgbClr val="6B83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接连接符 84"/>
          <p:cNvCxnSpPr/>
          <p:nvPr/>
        </p:nvCxnSpPr>
        <p:spPr>
          <a:xfrm>
            <a:off x="3385702" y="1196429"/>
            <a:ext cx="296774" cy="444909"/>
          </a:xfrm>
          <a:prstGeom prst="line">
            <a:avLst/>
          </a:prstGeom>
          <a:ln w="63500">
            <a:solidFill>
              <a:srgbClr val="6B83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接连接符 88"/>
          <p:cNvCxnSpPr/>
          <p:nvPr/>
        </p:nvCxnSpPr>
        <p:spPr>
          <a:xfrm>
            <a:off x="3668408" y="1632277"/>
            <a:ext cx="1327499" cy="0"/>
          </a:xfrm>
          <a:prstGeom prst="line">
            <a:avLst/>
          </a:prstGeom>
          <a:ln w="63500">
            <a:solidFill>
              <a:srgbClr val="6B83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连接符 89"/>
          <p:cNvCxnSpPr/>
          <p:nvPr/>
        </p:nvCxnSpPr>
        <p:spPr>
          <a:xfrm>
            <a:off x="4995907" y="1613583"/>
            <a:ext cx="368618" cy="879321"/>
          </a:xfrm>
          <a:prstGeom prst="line">
            <a:avLst/>
          </a:prstGeom>
          <a:ln w="63500">
            <a:solidFill>
              <a:srgbClr val="6B83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流程图: 接点 95"/>
          <p:cNvSpPr/>
          <p:nvPr/>
        </p:nvSpPr>
        <p:spPr>
          <a:xfrm>
            <a:off x="5885067" y="4515049"/>
            <a:ext cx="258646" cy="258646"/>
          </a:xfrm>
          <a:prstGeom prst="flowChartConnector">
            <a:avLst/>
          </a:prstGeom>
          <a:solidFill>
            <a:srgbClr val="485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流程图: 接点 96"/>
          <p:cNvSpPr/>
          <p:nvPr/>
        </p:nvSpPr>
        <p:spPr>
          <a:xfrm>
            <a:off x="4753205" y="3447668"/>
            <a:ext cx="258646" cy="258646"/>
          </a:xfrm>
          <a:prstGeom prst="flowChartConnector">
            <a:avLst/>
          </a:prstGeom>
          <a:solidFill>
            <a:srgbClr val="6CA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8" name="直接连接符 97"/>
          <p:cNvCxnSpPr/>
          <p:nvPr/>
        </p:nvCxnSpPr>
        <p:spPr>
          <a:xfrm>
            <a:off x="2710338" y="4140451"/>
            <a:ext cx="1327499" cy="0"/>
          </a:xfrm>
          <a:prstGeom prst="line">
            <a:avLst/>
          </a:prstGeom>
          <a:ln w="63500">
            <a:solidFill>
              <a:srgbClr val="6CAA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接连接符 98"/>
          <p:cNvCxnSpPr/>
          <p:nvPr/>
        </p:nvCxnSpPr>
        <p:spPr>
          <a:xfrm flipV="1">
            <a:off x="3963142" y="3576991"/>
            <a:ext cx="919386" cy="563460"/>
          </a:xfrm>
          <a:prstGeom prst="line">
            <a:avLst/>
          </a:prstGeom>
          <a:ln w="63500">
            <a:solidFill>
              <a:srgbClr val="6CAA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接连接符 100"/>
          <p:cNvCxnSpPr/>
          <p:nvPr/>
        </p:nvCxnSpPr>
        <p:spPr>
          <a:xfrm>
            <a:off x="1849282" y="5707620"/>
            <a:ext cx="1327499" cy="0"/>
          </a:xfrm>
          <a:prstGeom prst="line">
            <a:avLst/>
          </a:prstGeom>
          <a:ln w="63500">
            <a:solidFill>
              <a:srgbClr val="4851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接连接符 101"/>
          <p:cNvCxnSpPr/>
          <p:nvPr/>
        </p:nvCxnSpPr>
        <p:spPr>
          <a:xfrm flipV="1">
            <a:off x="3129335" y="5303837"/>
            <a:ext cx="298395" cy="417852"/>
          </a:xfrm>
          <a:prstGeom prst="line">
            <a:avLst/>
          </a:prstGeom>
          <a:ln w="63500">
            <a:solidFill>
              <a:srgbClr val="4851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接连接符 103"/>
          <p:cNvCxnSpPr/>
          <p:nvPr/>
        </p:nvCxnSpPr>
        <p:spPr>
          <a:xfrm>
            <a:off x="3385526" y="5317905"/>
            <a:ext cx="1327499" cy="0"/>
          </a:xfrm>
          <a:prstGeom prst="line">
            <a:avLst/>
          </a:prstGeom>
          <a:ln w="63500">
            <a:solidFill>
              <a:srgbClr val="4851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接连接符 105"/>
          <p:cNvCxnSpPr/>
          <p:nvPr/>
        </p:nvCxnSpPr>
        <p:spPr>
          <a:xfrm flipV="1">
            <a:off x="4705405" y="4644372"/>
            <a:ext cx="1301365" cy="673536"/>
          </a:xfrm>
          <a:prstGeom prst="line">
            <a:avLst/>
          </a:prstGeom>
          <a:ln w="63500">
            <a:solidFill>
              <a:srgbClr val="4851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1" name="图片 1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305" y="1630884"/>
            <a:ext cx="2878947" cy="19192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4" name="组合 113"/>
          <p:cNvGrpSpPr/>
          <p:nvPr/>
        </p:nvGrpSpPr>
        <p:grpSpPr>
          <a:xfrm>
            <a:off x="6143045" y="2104493"/>
            <a:ext cx="1924750" cy="1488324"/>
            <a:chOff x="3525859" y="214586"/>
            <a:chExt cx="1031627" cy="797712"/>
          </a:xfrm>
        </p:grpSpPr>
        <p:pic>
          <p:nvPicPr>
            <p:cNvPr id="115" name="图片 11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31" r="25260"/>
            <a:stretch/>
          </p:blipFill>
          <p:spPr>
            <a:xfrm>
              <a:off x="3783999" y="373057"/>
              <a:ext cx="773487" cy="639241"/>
            </a:xfrm>
            <a:prstGeom prst="rect">
              <a:avLst/>
            </a:prstGeom>
          </p:spPr>
        </p:pic>
        <p:pic>
          <p:nvPicPr>
            <p:cNvPr id="116" name="图片 11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73" t="9396" r="31400" b="15930"/>
            <a:stretch/>
          </p:blipFill>
          <p:spPr>
            <a:xfrm>
              <a:off x="3525859" y="214586"/>
              <a:ext cx="561028" cy="766019"/>
            </a:xfrm>
            <a:prstGeom prst="rect">
              <a:avLst/>
            </a:prstGeom>
          </p:spPr>
        </p:pic>
      </p:grpSp>
      <p:sp>
        <p:nvSpPr>
          <p:cNvPr id="117" name="流程图: 可选过程 116"/>
          <p:cNvSpPr/>
          <p:nvPr/>
        </p:nvSpPr>
        <p:spPr>
          <a:xfrm>
            <a:off x="8895713" y="1442065"/>
            <a:ext cx="2883687" cy="551787"/>
          </a:xfrm>
          <a:prstGeom prst="flowChartAlternateProcess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200" b="1" dirty="0">
              <a:solidFill>
                <a:srgbClr val="F8981D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8" name="流程图: 可选过程 147"/>
          <p:cNvSpPr/>
          <p:nvPr/>
        </p:nvSpPr>
        <p:spPr>
          <a:xfrm>
            <a:off x="8981422" y="2280526"/>
            <a:ext cx="2797978" cy="551787"/>
          </a:xfrm>
          <a:prstGeom prst="flowChartAlternateProcess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200" b="1" dirty="0">
              <a:solidFill>
                <a:srgbClr val="F8981D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9" name="流程图: 可选过程 148"/>
          <p:cNvSpPr/>
          <p:nvPr/>
        </p:nvSpPr>
        <p:spPr>
          <a:xfrm>
            <a:off x="8981423" y="3071585"/>
            <a:ext cx="2797978" cy="551787"/>
          </a:xfrm>
          <a:prstGeom prst="flowChartAlternateProcess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200" b="1" dirty="0">
              <a:solidFill>
                <a:srgbClr val="F8981D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31" name="图片 1030"/>
          <p:cNvPicPr>
            <a:picLocks noChangeAspect="1"/>
          </p:cNvPicPr>
          <p:nvPr/>
        </p:nvPicPr>
        <p:blipFill>
          <a:blip r:embed="rId10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073" y="1561971"/>
            <a:ext cx="396958" cy="396958"/>
          </a:xfrm>
          <a:prstGeom prst="rect">
            <a:avLst/>
          </a:prstGeom>
        </p:spPr>
      </p:pic>
      <p:pic>
        <p:nvPicPr>
          <p:cNvPr id="1032" name="图片 1031"/>
          <p:cNvPicPr>
            <a:picLocks noChangeAspect="1"/>
          </p:cNvPicPr>
          <p:nvPr/>
        </p:nvPicPr>
        <p:blipFill>
          <a:blip r:embed="rId11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376" y="2255597"/>
            <a:ext cx="555993" cy="55599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281114" y="1500894"/>
            <a:ext cx="2525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sz="1200" b="1" dirty="0">
                <a:solidFill>
                  <a:srgbClr val="F8981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Δεν επηρεάζεται από κινούμενα αντικείμενα</a:t>
            </a:r>
            <a:r>
              <a:rPr lang="zh-CN" altLang="en-US" sz="1200" b="1" dirty="0">
                <a:solidFill>
                  <a:srgbClr val="F8981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！！！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9525339" y="2301170"/>
            <a:ext cx="2525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sz="1200" b="1" dirty="0">
                <a:solidFill>
                  <a:srgbClr val="F8981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Δεν επηρεάζεται από κίνηση φύλλων δέντρου</a:t>
            </a:r>
            <a:r>
              <a:rPr lang="zh-CN" altLang="en-US" sz="1200" b="1" dirty="0">
                <a:solidFill>
                  <a:srgbClr val="F8981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！！！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9547199" y="3139631"/>
            <a:ext cx="2525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sz="1200" b="1" dirty="0">
                <a:solidFill>
                  <a:srgbClr val="F8981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Δεν ενεργοποιείται από αντικείμενα </a:t>
            </a:r>
            <a:r>
              <a:rPr lang="zh-CN" altLang="en-US" sz="1200" b="1" dirty="0">
                <a:solidFill>
                  <a:srgbClr val="F8981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！！！</a:t>
            </a:r>
          </a:p>
        </p:txBody>
      </p:sp>
      <p:pic>
        <p:nvPicPr>
          <p:cNvPr id="1030" name="图片 10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714" y="3157567"/>
            <a:ext cx="399625" cy="399625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>
            <a:off x="6624669" y="4692905"/>
            <a:ext cx="5567332" cy="624999"/>
          </a:xfrm>
          <a:prstGeom prst="rect">
            <a:avLst/>
          </a:prstGeom>
          <a:solidFill>
            <a:srgbClr val="F898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6800296" y="4820387"/>
            <a:ext cx="53557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sz="1600" dirty="0">
                <a:latin typeface="Segoe UI" panose="020B0502040204020203" pitchFamily="34" charset="0"/>
                <a:cs typeface="Segoe UI" panose="020B0502040204020203" pitchFamily="34" charset="0"/>
              </a:rPr>
              <a:t>Ποσοστό λάθους ή </a:t>
            </a:r>
            <a:r>
              <a:rPr lang="el-GR" altLang="zh-CN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ψευδο</a:t>
            </a:r>
            <a:r>
              <a:rPr lang="el-GR" altLang="zh-CN" sz="1600" dirty="0">
                <a:latin typeface="Segoe UI" panose="020B0502040204020203" pitchFamily="34" charset="0"/>
                <a:cs typeface="Segoe UI" panose="020B0502040204020203" pitchFamily="34" charset="0"/>
              </a:rPr>
              <a:t>-συναγερμού κάτω από 5%</a:t>
            </a:r>
            <a:endParaRPr lang="zh-CN" altLang="en-US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713025" y="506858"/>
            <a:ext cx="7383224" cy="651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altLang="zh-CN" sz="2800" dirty="0">
                <a:latin typeface="Impact" panose="020B0806030902050204" pitchFamily="34" charset="0"/>
                <a:ea typeface="微软雅黑" panose="020B0503020204020204" pitchFamily="34" charset="-122"/>
              </a:rPr>
              <a:t>Χαμηλό ποσοστό λάθους</a:t>
            </a:r>
            <a:endParaRPr lang="zh-CN" altLang="en-US" sz="2800" dirty="0"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2618C71A-C1FD-4F58-99A2-EDAFB381B1E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139" y="372532"/>
            <a:ext cx="2538361" cy="50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9053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0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自定义 10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A2A2A"/>
      </a:accent1>
      <a:accent2>
        <a:srgbClr val="9C5932"/>
      </a:accent2>
      <a:accent3>
        <a:srgbClr val="2A2A2A"/>
      </a:accent3>
      <a:accent4>
        <a:srgbClr val="9C5932"/>
      </a:accent4>
      <a:accent5>
        <a:srgbClr val="2A2A2A"/>
      </a:accent5>
      <a:accent6>
        <a:srgbClr val="9C5932"/>
      </a:accent6>
      <a:hlink>
        <a:srgbClr val="2A2A2A"/>
      </a:hlink>
      <a:folHlink>
        <a:srgbClr val="9C593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sRead xmlns="2351d98a-d930-49d0-a44b-4fb680c3c6b3">false</IsRead>
    <IsSave xmlns="2351d98a-d930-49d0-a44b-4fb680c3c6b3">false</IsSave>
    <FileDescription xmlns="2351d98a-d930-49d0-a44b-4fb680c3c6b3" xsi:nil="true"/>
    <IsPrint xmlns="2351d98a-d930-49d0-a44b-4fb680c3c6b3">false</IsPrint>
    <IsFullControl xmlns="2351d98a-d930-49d0-a44b-4fb680c3c6b3">false</IsFullControl>
    <Users xmlns="2351d98a-d930-49d0-a44b-4fb680c3c6b3">
      <UserInfo>
        <DisplayName/>
        <AccountId xsi:nil="true"/>
        <AccountType/>
      </UserInfo>
    </Users>
    <IsEdit xmlns="2351d98a-d930-49d0-a44b-4fb680c3c6b3">false</IsEdit>
    <_dlc_DocId xmlns="e3698935-78c5-47b3-bf26-e8cc6643d926">QZ6ZHKZ2Z3KU-1797567311-278843</_dlc_DocId>
    <_dlc_DocIdUrl xmlns="e3698935-78c5-47b3-bf26-e8cc6643d926">
      <Url>https://gks.dahuasecurity.com/_layouts/15/DocIdRedir.aspx?ID=QZ6ZHKZ2Z3KU-1797567311-278843</Url>
      <Description>QZ6ZHKZ2Z3KU-1797567311-278843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55FB6C84E1404A8D6D335961125F0A" ma:contentTypeVersion="22" ma:contentTypeDescription="Create a new document." ma:contentTypeScope="" ma:versionID="17fb2cee3b0e12661d27bb6c7196b5d6">
  <xsd:schema xmlns:xsd="http://www.w3.org/2001/XMLSchema" xmlns:xs="http://www.w3.org/2001/XMLSchema" xmlns:p="http://schemas.microsoft.com/office/2006/metadata/properties" xmlns:ns2="e3698935-78c5-47b3-bf26-e8cc6643d926" xmlns:ns3="2351d98a-d930-49d0-a44b-4fb680c3c6b3" targetNamespace="http://schemas.microsoft.com/office/2006/metadata/properties" ma:root="true" ma:fieldsID="66b674bc0f6ffc4018510cfe610624a3" ns2:_="" ns3:_="">
    <xsd:import namespace="e3698935-78c5-47b3-bf26-e8cc6643d926"/>
    <xsd:import namespace="2351d98a-d930-49d0-a44b-4fb680c3c6b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IsRead" minOccurs="0"/>
                <xsd:element ref="ns3:IsPrint" minOccurs="0"/>
                <xsd:element ref="ns3:IsEdit" minOccurs="0"/>
                <xsd:element ref="ns3:IsSave" minOccurs="0"/>
                <xsd:element ref="ns3:IsFullControl" minOccurs="0"/>
                <xsd:element ref="ns3:Users" minOccurs="0"/>
                <xsd:element ref="ns3:FileDescription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698935-78c5-47b3-bf26-e8cc6643d926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51d98a-d930-49d0-a44b-4fb680c3c6b3" elementFormDefault="qualified">
    <xsd:import namespace="http://schemas.microsoft.com/office/2006/documentManagement/types"/>
    <xsd:import namespace="http://schemas.microsoft.com/office/infopath/2007/PartnerControls"/>
    <xsd:element name="IsRead" ma:index="11" nillable="true" ma:displayName="Read Only" ma:default="0" ma:internalName="IsRead">
      <xsd:simpleType>
        <xsd:restriction base="dms:Boolean"/>
      </xsd:simpleType>
    </xsd:element>
    <xsd:element name="IsPrint" ma:index="12" nillable="true" ma:displayName="Print Only" ma:default="0" ma:internalName="IsPrint">
      <xsd:simpleType>
        <xsd:restriction base="dms:Boolean"/>
      </xsd:simpleType>
    </xsd:element>
    <xsd:element name="IsEdit" ma:index="13" nillable="true" ma:displayName="Edit Only" ma:default="0" ma:internalName="IsEdit">
      <xsd:simpleType>
        <xsd:restriction base="dms:Boolean"/>
      </xsd:simpleType>
    </xsd:element>
    <xsd:element name="IsSave" ma:index="14" nillable="true" ma:displayName="Save Only" ma:default="0" ma:internalName="IsSave">
      <xsd:simpleType>
        <xsd:restriction base="dms:Boolean"/>
      </xsd:simpleType>
    </xsd:element>
    <xsd:element name="IsFullControl" ma:index="15" nillable="true" ma:displayName="FullControl" ma:default="0" ma:internalName="IsFullControl">
      <xsd:simpleType>
        <xsd:restriction base="dms:Boolean"/>
      </xsd:simpleType>
    </xsd:element>
    <xsd:element name="Users" ma:index="16" nillable="true" ma:displayName="Users" ma:list="UserInfo" ma:SharePointGroup="0" ma:internalName="Users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FileDescription" ma:index="17" nillable="true" ma:displayName="FileDescription" ma:internalName="FileDescription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75DF875-65B5-43EB-BD52-7E0BFED1B9EA}">
  <ds:schemaRefs>
    <ds:schemaRef ds:uri="2351d98a-d930-49d0-a44b-4fb680c3c6b3"/>
    <ds:schemaRef ds:uri="http://schemas.openxmlformats.org/package/2006/metadata/core-properties"/>
    <ds:schemaRef ds:uri="e3698935-78c5-47b3-bf26-e8cc6643d926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www.w3.org/XML/1998/namespace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C6070CD2-3702-40EC-AD02-071C3FE24D0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1F5CE62-EA66-446C-8852-6EC0C29F87DD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880F628A-16F9-4612-A243-C7BF5AED29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698935-78c5-47b3-bf26-e8cc6643d926"/>
    <ds:schemaRef ds:uri="2351d98a-d930-49d0-a44b-4fb680c3c6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4997</TotalTime>
  <Words>746</Words>
  <Application>Microsoft Office PowerPoint</Application>
  <PresentationFormat>Widescreen</PresentationFormat>
  <Paragraphs>199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等线</vt:lpstr>
      <vt:lpstr>等线 Light</vt:lpstr>
      <vt:lpstr>微软雅黑</vt:lpstr>
      <vt:lpstr>宋体</vt:lpstr>
      <vt:lpstr>Arial</vt:lpstr>
      <vt:lpstr>Calibri</vt:lpstr>
      <vt:lpstr>Calibri Light</vt:lpstr>
      <vt:lpstr>Cambria Math</vt:lpstr>
      <vt:lpstr>Impact</vt:lpstr>
      <vt:lpstr>Segoe UI</vt:lpstr>
      <vt:lpstr>Segoe UI Symbol</vt:lpstr>
      <vt:lpstr>Wingdings</vt:lpstr>
      <vt:lpstr>站酷快乐体2016修订版</vt:lpstr>
      <vt:lpstr>Office 主题​​</vt:lpstr>
      <vt:lpstr>1_自定义设计方案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柯宏祥</dc:creator>
  <cp:lastModifiedBy>User</cp:lastModifiedBy>
  <cp:revision>274</cp:revision>
  <dcterms:created xsi:type="dcterms:W3CDTF">2020-02-25T02:42:39Z</dcterms:created>
  <dcterms:modified xsi:type="dcterms:W3CDTF">2020-04-22T20:06:51Z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GSEDS_HWMT_d46a6755">
    <vt:lpwstr>f245fa52_mFV3wj84Jik2N8pOknv4q1eTcZo=_8QgmryI4PzRjI4lJjCWos02jIglSPGU4JCtLFg6mVidY8EN9+AvDk9lwTN8lvQ==_a55f08ce</vt:lpwstr>
  </property>
  <property fmtid="{D5CDD505-2E9C-101B-9397-08002B2CF9AE}" pid="3" name="ContentTypeId">
    <vt:lpwstr>0x0101004F55FB6C84E1404A8D6D335961125F0A</vt:lpwstr>
  </property>
  <property fmtid="{D5CDD505-2E9C-101B-9397-08002B2CF9AE}" pid="4" name="_dlc_DocIdItemGuid">
    <vt:lpwstr>5d0bfac3-f984-4da9-b7b3-980ed79600a2</vt:lpwstr>
  </property>
  <property fmtid="{D5CDD505-2E9C-101B-9397-08002B2CF9AE}" pid="5" name="ParentFolder">
    <vt:lpwstr>https://gks.dahuasecurity.com/_layouts/15/ReturnFolder.aspx?FID=20200409135830655132, Folder</vt:lpwstr>
  </property>
  <property fmtid="{D5CDD505-2E9C-101B-9397-08002B2CF9AE}" pid="6" name="FID">
    <vt:lpwstr>20200409135830655132</vt:lpwstr>
  </property>
  <property fmtid="{D5CDD505-2E9C-101B-9397-08002B2CF9AE}" pid="7" name="Order">
    <vt:r8>27884300</vt:r8>
  </property>
</Properties>
</file>